
<file path=[Content_Types].xml><?xml version="1.0" encoding="utf-8"?>
<Types xmlns="http://schemas.openxmlformats.org/package/2006/content-types">
  <Default Extension="xml" ContentType="application/xml"/>
  <Default Extension="jpeg" ContentType="image/jpeg"/>
  <Default Extension="jpg" ContentType="image/jpeg"/>
  <Default Extension="mp4" ContentType="video/unknown"/>
  <Default Extension="rels" ContentType="application/vnd.openxmlformats-package.relationships+xml"/>
  <Default Extension="gif" ContentType="image/gi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33"/>
  </p:notesMasterIdLst>
  <p:sldIdLst>
    <p:sldId id="256" r:id="rId2"/>
    <p:sldId id="257" r:id="rId3"/>
    <p:sldId id="281" r:id="rId4"/>
    <p:sldId id="258" r:id="rId5"/>
    <p:sldId id="307" r:id="rId6"/>
    <p:sldId id="308" r:id="rId7"/>
    <p:sldId id="310" r:id="rId8"/>
    <p:sldId id="309" r:id="rId9"/>
    <p:sldId id="259" r:id="rId10"/>
    <p:sldId id="280" r:id="rId11"/>
    <p:sldId id="292" r:id="rId12"/>
    <p:sldId id="267" r:id="rId13"/>
    <p:sldId id="313" r:id="rId14"/>
    <p:sldId id="311" r:id="rId15"/>
    <p:sldId id="315" r:id="rId16"/>
    <p:sldId id="293" r:id="rId17"/>
    <p:sldId id="304" r:id="rId18"/>
    <p:sldId id="316" r:id="rId19"/>
    <p:sldId id="269" r:id="rId20"/>
    <p:sldId id="295" r:id="rId21"/>
    <p:sldId id="305" r:id="rId22"/>
    <p:sldId id="290" r:id="rId23"/>
    <p:sldId id="306" r:id="rId24"/>
    <p:sldId id="298" r:id="rId25"/>
    <p:sldId id="312" r:id="rId26"/>
    <p:sldId id="288" r:id="rId27"/>
    <p:sldId id="291" r:id="rId28"/>
    <p:sldId id="299" r:id="rId29"/>
    <p:sldId id="262" r:id="rId30"/>
    <p:sldId id="303" r:id="rId31"/>
    <p:sldId id="314" r:id="rId3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clrMode="bw"/>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75" d="100"/>
          <a:sy n="75" d="100"/>
        </p:scale>
        <p:origin x="-1120" y="-10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notesMaster" Target="notesMasters/notesMaster1.xml"/><Relationship Id="rId34" Type="http://schemas.openxmlformats.org/officeDocument/2006/relationships/printerSettings" Target="printerSettings/printerSettings1.bin"/><Relationship Id="rId35" Type="http://schemas.openxmlformats.org/officeDocument/2006/relationships/presProps" Target="presProps.xml"/><Relationship Id="rId36" Type="http://schemas.openxmlformats.org/officeDocument/2006/relationships/viewProps" Target="viewProp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theme" Target="theme/theme1.xml"/><Relationship Id="rId3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F7B479B-FEEB-8D42-A211-FBF095967421}" type="datetimeFigureOut">
              <a:rPr lang="en-US" smtClean="0"/>
              <a:t>8/03/2015</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74DFA97-6767-3C4A-850A-5B46B23A749F}" type="slidenum">
              <a:rPr lang="en-US" smtClean="0"/>
              <a:t>‹#›</a:t>
            </a:fld>
            <a:endParaRPr lang="en-US" dirty="0"/>
          </a:p>
        </p:txBody>
      </p:sp>
    </p:spTree>
    <p:extLst>
      <p:ext uri="{BB962C8B-B14F-4D97-AF65-F5344CB8AC3E}">
        <p14:creationId xmlns:p14="http://schemas.microsoft.com/office/powerpoint/2010/main" val="2815774677"/>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DFA97-6767-3C4A-850A-5B46B23A749F}" type="slidenum">
              <a:rPr lang="en-US" smtClean="0"/>
              <a:t>1</a:t>
            </a:fld>
            <a:endParaRPr lang="en-US" dirty="0"/>
          </a:p>
        </p:txBody>
      </p:sp>
    </p:spTree>
    <p:extLst>
      <p:ext uri="{BB962C8B-B14F-4D97-AF65-F5344CB8AC3E}">
        <p14:creationId xmlns:p14="http://schemas.microsoft.com/office/powerpoint/2010/main" val="19227635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DFA97-6767-3C4A-850A-5B46B23A749F}" type="slidenum">
              <a:rPr lang="en-US" smtClean="0"/>
              <a:t>22</a:t>
            </a:fld>
            <a:endParaRPr lang="en-US" dirty="0"/>
          </a:p>
        </p:txBody>
      </p:sp>
    </p:spTree>
    <p:extLst>
      <p:ext uri="{BB962C8B-B14F-4D97-AF65-F5344CB8AC3E}">
        <p14:creationId xmlns:p14="http://schemas.microsoft.com/office/powerpoint/2010/main" val="36708152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ight Triangle 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rot="19140000">
            <a:off x="817112" y="1730403"/>
            <a:ext cx="5648623" cy="1204306"/>
          </a:xfrm>
        </p:spPr>
        <p:txBody>
          <a:bodyPr bIns="9144" anchor="b"/>
          <a:lstStyle>
            <a:lvl1pPr>
              <a:defRPr sz="3200"/>
            </a:lvl1pPr>
          </a:lstStyle>
          <a:p>
            <a:r>
              <a:rPr lang="en-AU" smtClean="0"/>
              <a:t>Click to edit Master title style</a:t>
            </a:r>
            <a:endParaRPr lang="en-US" dirty="0"/>
          </a:p>
        </p:txBody>
      </p:sp>
      <p:sp>
        <p:nvSpPr>
          <p:cNvPr id="3" name="Subtitle 2"/>
          <p:cNvSpPr>
            <a:spLocks noGrp="1"/>
          </p:cNvSpPr>
          <p:nvPr>
            <p:ph type="subTitle" idx="1"/>
          </p:nvPr>
        </p:nvSpPr>
        <p:spPr>
          <a:xfrm rot="19140000">
            <a:off x="1212277" y="2470925"/>
            <a:ext cx="6511131" cy="329259"/>
          </a:xfrm>
        </p:spPr>
        <p:txBody>
          <a:bodyPr tIns="9144">
            <a:normAutofit/>
          </a:bodyPr>
          <a:lstStyle>
            <a:lvl1pPr marL="0" indent="0" algn="l">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en-AU" smtClean="0"/>
              <a:t>Click to edit Master subtitle style</a:t>
            </a:r>
            <a:endParaRPr lang="en-US" dirty="0"/>
          </a:p>
        </p:txBody>
      </p:sp>
      <p:sp>
        <p:nvSpPr>
          <p:cNvPr id="4" name="Date Placeholder 3"/>
          <p:cNvSpPr>
            <a:spLocks noGrp="1"/>
          </p:cNvSpPr>
          <p:nvPr>
            <p:ph type="dt" sz="half" idx="10"/>
          </p:nvPr>
        </p:nvSpPr>
        <p:spPr/>
        <p:txBody>
          <a:bodyPr/>
          <a:lstStyle/>
          <a:p>
            <a:fld id="{7D0065BE-0657-4A47-90AD-C21C55E16B19}" type="datetime4">
              <a:rPr lang="en-US" smtClean="0"/>
              <a:pPr/>
              <a:t>March 8, 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754ED01-E2A0-4C1E-8E21-014B99041579}"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p:txBody>
          <a:bodyPr/>
          <a:lstStyle/>
          <a:p>
            <a:fld id="{A16C3AA4-67BE-44F7-809A-3582401494AF}" type="datetime4">
              <a:rPr lang="en-US" smtClean="0"/>
              <a:pPr/>
              <a:t>March 8, 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754ED01-E2A0-4C1E-8E21-014B99041579}"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4678362"/>
          </a:xfrm>
        </p:spPr>
        <p:txBody>
          <a:bodyPr vert="eaVert"/>
          <a:lstStyle/>
          <a:p>
            <a:r>
              <a:rPr lang="en-AU" smtClean="0"/>
              <a:t>Click to edit Master title style</a:t>
            </a:r>
            <a:endParaRPr lang="en-US" dirty="0"/>
          </a:p>
        </p:txBody>
      </p:sp>
      <p:sp>
        <p:nvSpPr>
          <p:cNvPr id="3" name="Vertical Text Placeholder 2"/>
          <p:cNvSpPr>
            <a:spLocks noGrp="1"/>
          </p:cNvSpPr>
          <p:nvPr>
            <p:ph type="body" orient="vert" idx="1"/>
          </p:nvPr>
        </p:nvSpPr>
        <p:spPr>
          <a:xfrm>
            <a:off x="457200" y="274639"/>
            <a:ext cx="6019800" cy="4678362"/>
          </a:xfrm>
        </p:spPr>
        <p:txBody>
          <a:bodyPr vert="eaVert"/>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p:txBody>
          <a:bodyPr/>
          <a:lstStyle/>
          <a:p>
            <a:fld id="{25172EEB-1769-4776-AD69-E7C1260563EB}" type="datetime4">
              <a:rPr lang="en-US" smtClean="0"/>
              <a:pPr/>
              <a:t>March 8, 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754ED01-E2A0-4C1E-8E21-014B99041579}"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Content Placeholder 2"/>
          <p:cNvSpPr>
            <a:spLocks noGrp="1"/>
          </p:cNvSpPr>
          <p:nvPr>
            <p:ph idx="1"/>
          </p:nvPr>
        </p:nvSpPr>
        <p:spPr/>
        <p:txBody>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dirty="0"/>
          </a:p>
        </p:txBody>
      </p:sp>
      <p:sp>
        <p:nvSpPr>
          <p:cNvPr id="4" name="Date Placeholder 3"/>
          <p:cNvSpPr>
            <a:spLocks noGrp="1"/>
          </p:cNvSpPr>
          <p:nvPr>
            <p:ph type="dt" sz="half" idx="10"/>
          </p:nvPr>
        </p:nvSpPr>
        <p:spPr/>
        <p:txBody>
          <a:bodyPr/>
          <a:lstStyle/>
          <a:p>
            <a:fld id="{D47BB8AF-C16A-4836-A92D-61834B5F0BA5}" type="datetime4">
              <a:rPr lang="en-US" smtClean="0"/>
              <a:pPr/>
              <a:t>March 8, 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754ED01-E2A0-4C1E-8E21-014B99041579}"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ight Triangle 6"/>
          <p:cNvSpPr/>
          <p:nvPr/>
        </p:nvSpPr>
        <p:spPr>
          <a:xfrm>
            <a:off x="0" y="2647950"/>
            <a:ext cx="3571875" cy="4210050"/>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rot="19140000">
            <a:off x="819399" y="1726737"/>
            <a:ext cx="5650992" cy="1207509"/>
          </a:xfrm>
        </p:spPr>
        <p:txBody>
          <a:bodyPr bIns="9144" anchor="b"/>
          <a:lstStyle>
            <a:lvl1pPr algn="l">
              <a:defRPr kumimoji="0" lang="en-US" sz="3200" b="0" i="0" u="none" strike="noStrike" kern="1200" cap="all" spc="0" normalizeH="0" baseline="0" noProof="0" dirty="0" smtClean="0">
                <a:ln>
                  <a:noFill/>
                </a:ln>
                <a:solidFill>
                  <a:schemeClr val="tx1"/>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AU" smtClean="0"/>
              <a:t>Click to edit Master title style</a:t>
            </a:r>
            <a:endParaRPr lang="en-US" dirty="0"/>
          </a:p>
        </p:txBody>
      </p:sp>
      <p:sp>
        <p:nvSpPr>
          <p:cNvPr id="3" name="Text Placeholder 2"/>
          <p:cNvSpPr>
            <a:spLocks noGrp="1"/>
          </p:cNvSpPr>
          <p:nvPr>
            <p:ph type="body" idx="1"/>
          </p:nvPr>
        </p:nvSpPr>
        <p:spPr>
          <a:xfrm rot="19140000">
            <a:off x="1216152" y="2468304"/>
            <a:ext cx="6510528" cy="329184"/>
          </a:xfrm>
        </p:spPr>
        <p:txBody>
          <a:bodyPr anchor="t">
            <a:normAutofit/>
          </a:bodyPr>
          <a:lstStyle>
            <a:lvl1pPr marL="0" indent="0">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en-AU" smtClean="0"/>
              <a:t>Click to edit Master text styles</a:t>
            </a:r>
          </a:p>
        </p:txBody>
      </p:sp>
      <p:sp>
        <p:nvSpPr>
          <p:cNvPr id="4" name="Date Placeholder 3"/>
          <p:cNvSpPr>
            <a:spLocks noGrp="1"/>
          </p:cNvSpPr>
          <p:nvPr>
            <p:ph type="dt" sz="half" idx="10"/>
          </p:nvPr>
        </p:nvSpPr>
        <p:spPr/>
        <p:txBody>
          <a:bodyPr/>
          <a:lstStyle/>
          <a:p>
            <a:fld id="{647D2193-4505-4A75-99BB-880C6989A757}" type="datetime4">
              <a:rPr lang="en-US" smtClean="0"/>
              <a:pPr/>
              <a:t>March 8, 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754ED01-E2A0-4C1E-8E21-014B99041579}"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22960"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dirty="0"/>
          </a:p>
        </p:txBody>
      </p:sp>
      <p:sp>
        <p:nvSpPr>
          <p:cNvPr id="4" name="Content Placeholder 3"/>
          <p:cNvSpPr>
            <a:spLocks noGrp="1"/>
          </p:cNvSpPr>
          <p:nvPr>
            <p:ph sz="half" idx="2"/>
          </p:nvPr>
        </p:nvSpPr>
        <p:spPr>
          <a:xfrm>
            <a:off x="4700016"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dirty="0"/>
          </a:p>
        </p:txBody>
      </p:sp>
      <p:sp>
        <p:nvSpPr>
          <p:cNvPr id="5" name="Date Placeholder 4"/>
          <p:cNvSpPr>
            <a:spLocks noGrp="1"/>
          </p:cNvSpPr>
          <p:nvPr>
            <p:ph type="dt" sz="half" idx="10"/>
          </p:nvPr>
        </p:nvSpPr>
        <p:spPr/>
        <p:txBody>
          <a:bodyPr/>
          <a:lstStyle/>
          <a:p>
            <a:fld id="{113A18F4-33C3-445B-924C-31108C51719C}" type="datetime4">
              <a:rPr lang="en-US" smtClean="0"/>
              <a:pPr/>
              <a:t>March 8, 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2754ED01-E2A0-4C1E-8E21-014B99041579}" type="slidenum">
              <a:rPr lang="en-US" smtClean="0"/>
              <a:pPr/>
              <a:t>‹#›</a:t>
            </a:fld>
            <a:endParaRPr lang="en-US" dirty="0"/>
          </a:p>
        </p:txBody>
      </p:sp>
      <p:sp>
        <p:nvSpPr>
          <p:cNvPr id="8" name="Title 7"/>
          <p:cNvSpPr>
            <a:spLocks noGrp="1"/>
          </p:cNvSpPr>
          <p:nvPr>
            <p:ph type="title"/>
          </p:nvPr>
        </p:nvSpPr>
        <p:spPr/>
        <p:txBody>
          <a:bodyPr/>
          <a:lstStyle/>
          <a:p>
            <a:r>
              <a:rPr lang="en-AU" smtClean="0"/>
              <a:t>Click to edit Master title style</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AU" smtClean="0"/>
              <a:t>Click to edit Master title style</a:t>
            </a:r>
            <a:endParaRPr lang="en-US"/>
          </a:p>
        </p:txBody>
      </p:sp>
      <p:sp>
        <p:nvSpPr>
          <p:cNvPr id="3" name="Text Placeholder 2"/>
          <p:cNvSpPr>
            <a:spLocks noGrp="1"/>
          </p:cNvSpPr>
          <p:nvPr>
            <p:ph type="body" idx="1"/>
          </p:nvPr>
        </p:nvSpPr>
        <p:spPr>
          <a:xfrm>
            <a:off x="822960"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en-AU" smtClean="0"/>
              <a:t>Click to edit Master text styles</a:t>
            </a:r>
          </a:p>
        </p:txBody>
      </p:sp>
      <p:sp>
        <p:nvSpPr>
          <p:cNvPr id="4" name="Content Placeholder 3"/>
          <p:cNvSpPr>
            <a:spLocks noGrp="1"/>
          </p:cNvSpPr>
          <p:nvPr>
            <p:ph sz="half" idx="2"/>
          </p:nvPr>
        </p:nvSpPr>
        <p:spPr>
          <a:xfrm>
            <a:off x="819150"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dirty="0"/>
          </a:p>
        </p:txBody>
      </p:sp>
      <p:sp>
        <p:nvSpPr>
          <p:cNvPr id="5" name="Text Placeholder 4"/>
          <p:cNvSpPr>
            <a:spLocks noGrp="1"/>
          </p:cNvSpPr>
          <p:nvPr>
            <p:ph type="body" sz="quarter" idx="3"/>
          </p:nvPr>
        </p:nvSpPr>
        <p:spPr>
          <a:xfrm>
            <a:off x="4700016"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en-AU" smtClean="0"/>
              <a:t>Click to edit Master text styles</a:t>
            </a:r>
          </a:p>
        </p:txBody>
      </p:sp>
      <p:sp>
        <p:nvSpPr>
          <p:cNvPr id="6" name="Content Placeholder 5"/>
          <p:cNvSpPr>
            <a:spLocks noGrp="1"/>
          </p:cNvSpPr>
          <p:nvPr>
            <p:ph sz="quarter" idx="4"/>
          </p:nvPr>
        </p:nvSpPr>
        <p:spPr>
          <a:xfrm>
            <a:off x="4700016"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dirty="0"/>
          </a:p>
        </p:txBody>
      </p:sp>
      <p:sp>
        <p:nvSpPr>
          <p:cNvPr id="7" name="Date Placeholder 6"/>
          <p:cNvSpPr>
            <a:spLocks noGrp="1"/>
          </p:cNvSpPr>
          <p:nvPr>
            <p:ph type="dt" sz="half" idx="10"/>
          </p:nvPr>
        </p:nvSpPr>
        <p:spPr/>
        <p:txBody>
          <a:bodyPr/>
          <a:lstStyle/>
          <a:p>
            <a:fld id="{3AF7543A-E259-478F-9E0D-57BA40E442B7}" type="datetime4">
              <a:rPr lang="en-US" smtClean="0"/>
              <a:pPr/>
              <a:t>March 8, 2015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2754ED01-E2A0-4C1E-8E21-014B99041579}"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Date Placeholder 2"/>
          <p:cNvSpPr>
            <a:spLocks noGrp="1"/>
          </p:cNvSpPr>
          <p:nvPr>
            <p:ph type="dt" sz="half" idx="10"/>
          </p:nvPr>
        </p:nvSpPr>
        <p:spPr/>
        <p:txBody>
          <a:bodyPr/>
          <a:lstStyle/>
          <a:p>
            <a:fld id="{1EFB012D-77A1-44B0-BB26-329BA1EE55C9}" type="datetime4">
              <a:rPr lang="en-US" smtClean="0"/>
              <a:pPr/>
              <a:t>March 8, 2015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2754ED01-E2A0-4C1E-8E21-014B99041579}"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4B7499E-3031-413E-B01E-B94970708CAA}" type="datetime4">
              <a:rPr lang="en-US" smtClean="0"/>
              <a:pPr/>
              <a:t>March 8, 2015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2754ED01-E2A0-4C1E-8E21-014B99041579}"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7" name="Right Triangle 1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ight Triangle 17"/>
          <p:cNvSpPr/>
          <p:nvPr/>
        </p:nvSpPr>
        <p:spPr>
          <a:xfrm rot="5400000">
            <a:off x="433389" y="-433387"/>
            <a:ext cx="6858000" cy="7724778"/>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dirty="0">
              <a:solidFill>
                <a:schemeClr val="lt1"/>
              </a:solidFill>
              <a:latin typeface="+mn-lt"/>
              <a:ea typeface="+mn-ea"/>
              <a:cs typeface="+mn-cs"/>
            </a:endParaRPr>
          </a:p>
        </p:txBody>
      </p:sp>
      <p:sp>
        <p:nvSpPr>
          <p:cNvPr id="2" name="Title 1"/>
          <p:cNvSpPr>
            <a:spLocks noGrp="1"/>
          </p:cNvSpPr>
          <p:nvPr>
            <p:ph type="title"/>
          </p:nvPr>
        </p:nvSpPr>
        <p:spPr>
          <a:xfrm rot="19140000">
            <a:off x="784930" y="1576103"/>
            <a:ext cx="5212080" cy="1089427"/>
          </a:xfrm>
        </p:spPr>
        <p:txBody>
          <a:bodyPr bIns="0" anchor="b"/>
          <a:lstStyle>
            <a:lvl1pPr algn="l">
              <a:defRPr kumimoji="0" lang="en-US" sz="2800" b="0" i="0" u="none" strike="noStrike" kern="1200" cap="all" spc="0" normalizeH="0" baseline="0" noProof="0" dirty="0" smtClean="0">
                <a:ln>
                  <a:noFill/>
                </a:ln>
                <a:solidFill>
                  <a:srgbClr val="FFFFFF"/>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AU" smtClean="0"/>
              <a:t>Click to edit Master title style</a:t>
            </a:r>
            <a:endParaRPr lang="en-US" dirty="0"/>
          </a:p>
        </p:txBody>
      </p:sp>
      <p:sp>
        <p:nvSpPr>
          <p:cNvPr id="3" name="Content Placeholder 2"/>
          <p:cNvSpPr>
            <a:spLocks noGrp="1"/>
          </p:cNvSpPr>
          <p:nvPr>
            <p:ph idx="1"/>
          </p:nvPr>
        </p:nvSpPr>
        <p:spPr>
          <a:xfrm>
            <a:off x="4749552" y="2618912"/>
            <a:ext cx="3807779" cy="332468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dirty="0"/>
          </a:p>
        </p:txBody>
      </p:sp>
      <p:sp>
        <p:nvSpPr>
          <p:cNvPr id="4" name="Text Placeholder 3"/>
          <p:cNvSpPr>
            <a:spLocks noGrp="1"/>
          </p:cNvSpPr>
          <p:nvPr>
            <p:ph type="body" sz="half" idx="2"/>
          </p:nvPr>
        </p:nvSpPr>
        <p:spPr>
          <a:xfrm rot="19140000">
            <a:off x="1297954" y="2253385"/>
            <a:ext cx="5794760" cy="623314"/>
          </a:xfrm>
        </p:spPr>
        <p:txBody>
          <a:bodyPr>
            <a:normAutofit/>
          </a:bodyPr>
          <a:lstStyle>
            <a:lvl1pPr marL="0" indent="0">
              <a:buNone/>
              <a:defRPr lang="en-US" sz="1400" b="1" kern="1200" dirty="0" smtClean="0">
                <a:solidFill>
                  <a:srgbClr val="FFFFFF"/>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300"/>
              </a:spcBef>
              <a:spcAft>
                <a:spcPts val="0"/>
              </a:spcAft>
              <a:buClr>
                <a:schemeClr val="accent1"/>
              </a:buClr>
              <a:buSzPct val="100000"/>
              <a:buFont typeface="Arial" pitchFamily="34" charset="0"/>
              <a:buNone/>
              <a:tabLst/>
              <a:defRPr/>
            </a:pPr>
            <a:r>
              <a:rPr lang="en-AU" smtClean="0"/>
              <a:t>Click to edit Master text styles</a:t>
            </a:r>
          </a:p>
        </p:txBody>
      </p:sp>
      <p:sp>
        <p:nvSpPr>
          <p:cNvPr id="5" name="Date Placeholder 4"/>
          <p:cNvSpPr>
            <a:spLocks noGrp="1"/>
          </p:cNvSpPr>
          <p:nvPr>
            <p:ph type="dt" sz="half" idx="10"/>
          </p:nvPr>
        </p:nvSpPr>
        <p:spPr/>
        <p:txBody>
          <a:bodyPr/>
          <a:lstStyle/>
          <a:p>
            <a:fld id="{DC7EAB0C-2220-4D0E-A0DD-DB7FA0F742F4}" type="datetime4">
              <a:rPr lang="en-US" smtClean="0"/>
              <a:pPr/>
              <a:t>March 8, 2015</a:t>
            </a:fld>
            <a:endParaRPr lang="en-US" dirty="0"/>
          </a:p>
        </p:txBody>
      </p:sp>
      <p:sp>
        <p:nvSpPr>
          <p:cNvPr id="6" name="Footer Placeholder 5"/>
          <p:cNvSpPr>
            <a:spLocks noGrp="1"/>
          </p:cNvSpPr>
          <p:nvPr>
            <p:ph type="ftr" sz="quarter" idx="11"/>
          </p:nvPr>
        </p:nvSpPr>
        <p:spPr/>
        <p:txBody>
          <a:bodyPr/>
          <a:lstStyle>
            <a:lvl1pPr>
              <a:defRPr>
                <a:solidFill>
                  <a:schemeClr val="tx2"/>
                </a:solidFill>
              </a:defRPr>
            </a:lvl1pPr>
          </a:lstStyle>
          <a:p>
            <a:endParaRPr lang="en-US" dirty="0"/>
          </a:p>
        </p:txBody>
      </p:sp>
      <p:sp>
        <p:nvSpPr>
          <p:cNvPr id="7" name="Slide Number Placeholder 6"/>
          <p:cNvSpPr>
            <a:spLocks noGrp="1"/>
          </p:cNvSpPr>
          <p:nvPr>
            <p:ph type="sldNum" sz="quarter" idx="12"/>
          </p:nvPr>
        </p:nvSpPr>
        <p:spPr>
          <a:ln>
            <a:solidFill>
              <a:schemeClr val="tx2"/>
            </a:solidFill>
          </a:ln>
        </p:spPr>
        <p:txBody>
          <a:bodyPr/>
          <a:lstStyle>
            <a:lvl1pPr>
              <a:defRPr>
                <a:solidFill>
                  <a:schemeClr val="tx2"/>
                </a:solidFill>
              </a:defRPr>
            </a:lvl1pPr>
          </a:lstStyle>
          <a:p>
            <a:fld id="{2754ED01-E2A0-4C1E-8E21-014B99041579}"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1" name="Picture Placeholder 10"/>
          <p:cNvSpPr>
            <a:spLocks noGrp="1"/>
          </p:cNvSpPr>
          <p:nvPr>
            <p:ph type="pic" sz="quarter" idx="14"/>
          </p:nvPr>
        </p:nvSpPr>
        <p:spPr>
          <a:xfrm>
            <a:off x="2028825" y="0"/>
            <a:ext cx="7115175" cy="6858000"/>
          </a:xfrm>
          <a:custGeom>
            <a:avLst/>
            <a:gdLst>
              <a:gd name="connsiteX0" fmla="*/ 0 w 7104888"/>
              <a:gd name="connsiteY0" fmla="*/ 0 h 6858000"/>
              <a:gd name="connsiteX1" fmla="*/ 7104888 w 7104888"/>
              <a:gd name="connsiteY1" fmla="*/ 0 h 6858000"/>
              <a:gd name="connsiteX2" fmla="*/ 7104888 w 7104888"/>
              <a:gd name="connsiteY2" fmla="*/ 6858000 h 6858000"/>
              <a:gd name="connsiteX3" fmla="*/ 0 w 7104888"/>
              <a:gd name="connsiteY3" fmla="*/ 6858000 h 6858000"/>
              <a:gd name="connsiteX4" fmla="*/ 0 w 7104888"/>
              <a:gd name="connsiteY4" fmla="*/ 0 h 6858000"/>
              <a:gd name="connsiteX0" fmla="*/ 0 w 7104888"/>
              <a:gd name="connsiteY0" fmla="*/ 0 h 6858000"/>
              <a:gd name="connsiteX1" fmla="*/ 5695188 w 7104888"/>
              <a:gd name="connsiteY1" fmla="*/ 0 h 6858000"/>
              <a:gd name="connsiteX2" fmla="*/ 7104888 w 7104888"/>
              <a:gd name="connsiteY2" fmla="*/ 0 h 6858000"/>
              <a:gd name="connsiteX3" fmla="*/ 7104888 w 7104888"/>
              <a:gd name="connsiteY3" fmla="*/ 6858000 h 6858000"/>
              <a:gd name="connsiteX4" fmla="*/ 0 w 7104888"/>
              <a:gd name="connsiteY4" fmla="*/ 6858000 h 6858000"/>
              <a:gd name="connsiteX5" fmla="*/ 0 w 7104888"/>
              <a:gd name="connsiteY5"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0287 w 7115175"/>
              <a:gd name="connsiteY4" fmla="*/ 6858000 h 6858000"/>
              <a:gd name="connsiteX5" fmla="*/ 0 w 7115175"/>
              <a:gd name="connsiteY5" fmla="*/ 5048250 h 6858000"/>
              <a:gd name="connsiteX6" fmla="*/ 10287 w 7115175"/>
              <a:gd name="connsiteY6"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10287 w 7115175"/>
              <a:gd name="connsiteY5" fmla="*/ 6858000 h 6858000"/>
              <a:gd name="connsiteX6" fmla="*/ 0 w 7115175"/>
              <a:gd name="connsiteY6" fmla="*/ 5048250 h 6858000"/>
              <a:gd name="connsiteX7" fmla="*/ 10287 w 7115175"/>
              <a:gd name="connsiteY7"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 name="connsiteX6" fmla="*/ 10287 w 7115175"/>
              <a:gd name="connsiteY6" fmla="*/ 0 h 6858000"/>
              <a:gd name="connsiteX0" fmla="*/ 0 w 7115175"/>
              <a:gd name="connsiteY0" fmla="*/ 504825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15175" h="6858000">
                <a:moveTo>
                  <a:pt x="0" y="5048250"/>
                </a:moveTo>
                <a:lnTo>
                  <a:pt x="5705475" y="0"/>
                </a:lnTo>
                <a:lnTo>
                  <a:pt x="7115175" y="0"/>
                </a:lnTo>
                <a:lnTo>
                  <a:pt x="7115175" y="6858000"/>
                </a:lnTo>
                <a:lnTo>
                  <a:pt x="1533526" y="6848475"/>
                </a:lnTo>
                <a:lnTo>
                  <a:pt x="0" y="5048250"/>
                </a:lnTo>
                <a:close/>
              </a:path>
            </a:pathLst>
          </a:custGeom>
          <a:solidFill>
            <a:schemeClr val="accent3">
              <a:alpha val="80000"/>
            </a:schemeClr>
          </a:solidFill>
        </p:spPr>
        <p:txBody>
          <a:bodyPr rIns="182880" anchor="ctr"/>
          <a:lstStyle>
            <a:lvl1pPr algn="r">
              <a:defRPr/>
            </a:lvl1pPr>
          </a:lstStyle>
          <a:p>
            <a:r>
              <a:rPr lang="en-AU" dirty="0" smtClean="0"/>
              <a:t>Drag picture to placeholder or click icon to add</a:t>
            </a:r>
            <a:endParaRPr lang="en-US" dirty="0"/>
          </a:p>
        </p:txBody>
      </p:sp>
      <p:sp>
        <p:nvSpPr>
          <p:cNvPr id="9" name="Right Triangle 8"/>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9"/>
          <p:cNvSpPr/>
          <p:nvPr/>
        </p:nvSpPr>
        <p:spPr>
          <a:xfrm>
            <a:off x="0" y="5048250"/>
            <a:ext cx="3571875" cy="1809750"/>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1809750 h 1809750"/>
              <a:gd name="connsiteX1" fmla="*/ 1895475 w 3571875"/>
              <a:gd name="connsiteY1" fmla="*/ 0 h 1809750"/>
              <a:gd name="connsiteX2" fmla="*/ 3571875 w 3571875"/>
              <a:gd name="connsiteY2" fmla="*/ 1809750 h 1809750"/>
              <a:gd name="connsiteX3" fmla="*/ 0 w 3571875"/>
              <a:gd name="connsiteY3" fmla="*/ 1809750 h 1809750"/>
              <a:gd name="connsiteX0" fmla="*/ 0 w 3571875"/>
              <a:gd name="connsiteY0" fmla="*/ 1809750 h 1809750"/>
              <a:gd name="connsiteX1" fmla="*/ 2038350 w 3571875"/>
              <a:gd name="connsiteY1" fmla="*/ 0 h 1809750"/>
              <a:gd name="connsiteX2" fmla="*/ 3571875 w 3571875"/>
              <a:gd name="connsiteY2" fmla="*/ 1809750 h 1809750"/>
              <a:gd name="connsiteX3" fmla="*/ 0 w 3571875"/>
              <a:gd name="connsiteY3" fmla="*/ 1809750 h 1809750"/>
            </a:gdLst>
            <a:ahLst/>
            <a:cxnLst>
              <a:cxn ang="0">
                <a:pos x="connsiteX0" y="connsiteY0"/>
              </a:cxn>
              <a:cxn ang="0">
                <a:pos x="connsiteX1" y="connsiteY1"/>
              </a:cxn>
              <a:cxn ang="0">
                <a:pos x="connsiteX2" y="connsiteY2"/>
              </a:cxn>
              <a:cxn ang="0">
                <a:pos x="connsiteX3" y="connsiteY3"/>
              </a:cxn>
            </a:cxnLst>
            <a:rect l="l" t="t" r="r" b="b"/>
            <a:pathLst>
              <a:path w="3571875" h="1809750">
                <a:moveTo>
                  <a:pt x="0" y="1809750"/>
                </a:moveTo>
                <a:lnTo>
                  <a:pt x="2038350" y="0"/>
                </a:lnTo>
                <a:lnTo>
                  <a:pt x="3571875" y="1809750"/>
                </a:lnTo>
                <a:lnTo>
                  <a:pt x="0" y="1809750"/>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rot="19140000">
            <a:off x="671197" y="1717501"/>
            <a:ext cx="5486400" cy="867444"/>
          </a:xfrm>
        </p:spPr>
        <p:txBody>
          <a:bodyPr anchor="b"/>
          <a:lstStyle>
            <a:lvl1pPr algn="l">
              <a:defRPr sz="2800" b="0">
                <a:latin typeface="+mj-lt"/>
              </a:defRPr>
            </a:lvl1pPr>
          </a:lstStyle>
          <a:p>
            <a:r>
              <a:rPr lang="en-AU" smtClean="0"/>
              <a:t>Click to edit Master title style</a:t>
            </a:r>
            <a:endParaRPr lang="en-US" dirty="0"/>
          </a:p>
        </p:txBody>
      </p:sp>
      <p:sp>
        <p:nvSpPr>
          <p:cNvPr id="4" name="Text Placeholder 3"/>
          <p:cNvSpPr>
            <a:spLocks noGrp="1"/>
          </p:cNvSpPr>
          <p:nvPr>
            <p:ph type="body" sz="half" idx="2"/>
          </p:nvPr>
        </p:nvSpPr>
        <p:spPr>
          <a:xfrm rot="19140000">
            <a:off x="1143479" y="2180529"/>
            <a:ext cx="6096545" cy="740664"/>
          </a:xfrm>
        </p:spPr>
        <p:txBody>
          <a:bodyPr/>
          <a:lstStyle>
            <a:lvl1pPr marL="0" indent="0">
              <a:buNone/>
              <a:defRPr sz="14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5" name="Date Placeholder 4"/>
          <p:cNvSpPr>
            <a:spLocks noGrp="1"/>
          </p:cNvSpPr>
          <p:nvPr>
            <p:ph type="dt" sz="half" idx="10"/>
          </p:nvPr>
        </p:nvSpPr>
        <p:spPr/>
        <p:txBody>
          <a:bodyPr/>
          <a:lstStyle/>
          <a:p>
            <a:fld id="{E3416D63-31BF-4B94-B6C5-E20B2C63F515}" type="datetime4">
              <a:rPr lang="en-US" smtClean="0"/>
              <a:pPr/>
              <a:t>March 8, 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2754ED01-E2A0-4C1E-8E21-014B99041579}"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Freeform 6"/>
          <p:cNvSpPr/>
          <p:nvPr/>
        </p:nvSpPr>
        <p:spPr>
          <a:xfrm>
            <a:off x="-2382" y="5050633"/>
            <a:ext cx="3574257" cy="1807368"/>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4210050 h 4210050"/>
              <a:gd name="connsiteX1" fmla="*/ 0 w 3571875"/>
              <a:gd name="connsiteY1" fmla="*/ 0 h 4210050"/>
              <a:gd name="connsiteX2" fmla="*/ 2028825 w 3571875"/>
              <a:gd name="connsiteY2" fmla="*/ 23883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050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812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76450 w 3571875"/>
              <a:gd name="connsiteY2" fmla="*/ 22740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245519 w 3571875"/>
              <a:gd name="connsiteY2" fmla="*/ 2405063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38350 w 3571875"/>
              <a:gd name="connsiteY2" fmla="*/ 2405063 h 4210050"/>
              <a:gd name="connsiteX3" fmla="*/ 3571875 w 3571875"/>
              <a:gd name="connsiteY3" fmla="*/ 4210050 h 4210050"/>
              <a:gd name="connsiteX4" fmla="*/ 0 w 3571875"/>
              <a:gd name="connsiteY4" fmla="*/ 4210050 h 4210050"/>
              <a:gd name="connsiteX0" fmla="*/ 0 w 3571875"/>
              <a:gd name="connsiteY0" fmla="*/ 2433637 h 2433637"/>
              <a:gd name="connsiteX1" fmla="*/ 257175 w 3571875"/>
              <a:gd name="connsiteY1" fmla="*/ 0 h 2433637"/>
              <a:gd name="connsiteX2" fmla="*/ 2038350 w 3571875"/>
              <a:gd name="connsiteY2" fmla="*/ 628650 h 2433637"/>
              <a:gd name="connsiteX3" fmla="*/ 3571875 w 3571875"/>
              <a:gd name="connsiteY3" fmla="*/ 2433637 h 2433637"/>
              <a:gd name="connsiteX4" fmla="*/ 0 w 3571875"/>
              <a:gd name="connsiteY4" fmla="*/ 2433637 h 2433637"/>
              <a:gd name="connsiteX0" fmla="*/ 2382 w 3574257"/>
              <a:gd name="connsiteY0" fmla="*/ 1807368 h 1807368"/>
              <a:gd name="connsiteX1" fmla="*/ 0 w 3574257"/>
              <a:gd name="connsiteY1" fmla="*/ 0 h 1807368"/>
              <a:gd name="connsiteX2" fmla="*/ 2040732 w 3574257"/>
              <a:gd name="connsiteY2" fmla="*/ 2381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24051 w 3574257"/>
              <a:gd name="connsiteY2" fmla="*/ 307181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40682 w 3574257"/>
              <a:gd name="connsiteY2" fmla="*/ 450057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57351 w 3574257"/>
              <a:gd name="connsiteY2" fmla="*/ 2309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0732 w 3574257"/>
              <a:gd name="connsiteY2" fmla="*/ 23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774032 w 3574257"/>
              <a:gd name="connsiteY2" fmla="*/ 161925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69294 w 3574257"/>
              <a:gd name="connsiteY2" fmla="*/ 2143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819275 w 3574257"/>
              <a:gd name="connsiteY2" fmla="*/ 200026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5494 w 3574257"/>
              <a:gd name="connsiteY2" fmla="*/ 1 h 1807368"/>
              <a:gd name="connsiteX3" fmla="*/ 3574257 w 3574257"/>
              <a:gd name="connsiteY3" fmla="*/ 1807368 h 1807368"/>
              <a:gd name="connsiteX4" fmla="*/ 2382 w 3574257"/>
              <a:gd name="connsiteY4" fmla="*/ 1807368 h 18073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4257" h="1807368">
                <a:moveTo>
                  <a:pt x="2382" y="1807368"/>
                </a:moveTo>
                <a:lnTo>
                  <a:pt x="0" y="0"/>
                </a:lnTo>
                <a:lnTo>
                  <a:pt x="2045494" y="1"/>
                </a:lnTo>
                <a:lnTo>
                  <a:pt x="3574257" y="1807368"/>
                </a:lnTo>
                <a:lnTo>
                  <a:pt x="2382" y="18073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Freeform 7"/>
          <p:cNvSpPr/>
          <p:nvPr/>
        </p:nvSpPr>
        <p:spPr>
          <a:xfrm>
            <a:off x="-2380" y="5051292"/>
            <a:ext cx="9146380" cy="1806709"/>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 name="connsiteX0" fmla="*/ 0 w 3352800"/>
              <a:gd name="connsiteY0" fmla="*/ 2002631 h 2002631"/>
              <a:gd name="connsiteX1" fmla="*/ 754045 w 3352800"/>
              <a:gd name="connsiteY1" fmla="*/ 146832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26618 h 526618"/>
              <a:gd name="connsiteX1" fmla="*/ 980611 w 3352800"/>
              <a:gd name="connsiteY1" fmla="*/ 9368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6888 h 526888"/>
              <a:gd name="connsiteX1" fmla="*/ 744735 w 3352800"/>
              <a:gd name="connsiteY1" fmla="*/ 0 h 526888"/>
              <a:gd name="connsiteX2" fmla="*/ 3352800 w 3352800"/>
              <a:gd name="connsiteY2" fmla="*/ 270 h 526888"/>
              <a:gd name="connsiteX3" fmla="*/ 3352800 w 3352800"/>
              <a:gd name="connsiteY3" fmla="*/ 526888 h 526888"/>
              <a:gd name="connsiteX4" fmla="*/ 0 w 3352800"/>
              <a:gd name="connsiteY4" fmla="*/ 526888 h 526888"/>
              <a:gd name="connsiteX0" fmla="*/ 0 w 3352800"/>
              <a:gd name="connsiteY0" fmla="*/ 526618 h 526618"/>
              <a:gd name="connsiteX1" fmla="*/ 811948 w 3352800"/>
              <a:gd name="connsiteY1" fmla="*/ 6092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7584 h 527584"/>
              <a:gd name="connsiteX1" fmla="*/ 751718 w 3352800"/>
              <a:gd name="connsiteY1" fmla="*/ 0 h 527584"/>
              <a:gd name="connsiteX2" fmla="*/ 3352800 w 3352800"/>
              <a:gd name="connsiteY2" fmla="*/ 966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241069 w 3352800"/>
              <a:gd name="connsiteY2" fmla="*/ 94144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 name="connsiteX0" fmla="*/ 0 w 3352800"/>
              <a:gd name="connsiteY0" fmla="*/ 527313 h 527313"/>
              <a:gd name="connsiteX1" fmla="*/ 900984 w 3352800"/>
              <a:gd name="connsiteY1" fmla="*/ 97774 h 527313"/>
              <a:gd name="connsiteX2" fmla="*/ 3352800 w 3352800"/>
              <a:gd name="connsiteY2" fmla="*/ 0 h 527313"/>
              <a:gd name="connsiteX3" fmla="*/ 3352800 w 3352800"/>
              <a:gd name="connsiteY3" fmla="*/ 527313 h 527313"/>
              <a:gd name="connsiteX4" fmla="*/ 0 w 3352800"/>
              <a:gd name="connsiteY4" fmla="*/ 527313 h 527313"/>
              <a:gd name="connsiteX0" fmla="*/ 0 w 3352800"/>
              <a:gd name="connsiteY0" fmla="*/ 527584 h 527584"/>
              <a:gd name="connsiteX1" fmla="*/ 748227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527584">
                <a:moveTo>
                  <a:pt x="0" y="527584"/>
                </a:moveTo>
                <a:lnTo>
                  <a:pt x="748227" y="0"/>
                </a:lnTo>
                <a:lnTo>
                  <a:pt x="3352800" y="271"/>
                </a:lnTo>
                <a:lnTo>
                  <a:pt x="3352800" y="527584"/>
                </a:lnTo>
                <a:lnTo>
                  <a:pt x="0" y="527584"/>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p:cNvSpPr>
            <a:spLocks noGrp="1"/>
          </p:cNvSpPr>
          <p:nvPr>
            <p:ph type="title"/>
          </p:nvPr>
        </p:nvSpPr>
        <p:spPr>
          <a:xfrm>
            <a:off x="822960" y="365760"/>
            <a:ext cx="7520940" cy="548640"/>
          </a:xfrm>
          <a:prstGeom prst="rect">
            <a:avLst/>
          </a:prstGeom>
        </p:spPr>
        <p:txBody>
          <a:bodyPr vert="horz" lIns="91440" tIns="45720" rIns="91440" bIns="45720" rtlCol="0" anchor="ctr">
            <a:noAutofit/>
          </a:bodyPr>
          <a:lstStyle/>
          <a:p>
            <a:r>
              <a:rPr lang="en-AU" smtClean="0"/>
              <a:t>Click to edit Master title style</a:t>
            </a:r>
            <a:endParaRPr lang="en-US" dirty="0"/>
          </a:p>
        </p:txBody>
      </p:sp>
      <p:sp>
        <p:nvSpPr>
          <p:cNvPr id="3" name="Text Placeholder 2"/>
          <p:cNvSpPr>
            <a:spLocks noGrp="1"/>
          </p:cNvSpPr>
          <p:nvPr>
            <p:ph type="body" idx="1"/>
          </p:nvPr>
        </p:nvSpPr>
        <p:spPr>
          <a:xfrm>
            <a:off x="822960" y="1100628"/>
            <a:ext cx="7520940" cy="3579849"/>
          </a:xfrm>
          <a:prstGeom prst="rect">
            <a:avLst/>
          </a:prstGeom>
        </p:spPr>
        <p:txBody>
          <a:bodyPr vert="horz" lIns="91440" tIns="45720" rIns="91440" bIns="45720" rtlCol="0">
            <a:normAutofit/>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dirty="0"/>
          </a:p>
        </p:txBody>
      </p:sp>
      <p:sp>
        <p:nvSpPr>
          <p:cNvPr id="4" name="Date Placeholder 3"/>
          <p:cNvSpPr>
            <a:spLocks noGrp="1"/>
          </p:cNvSpPr>
          <p:nvPr>
            <p:ph type="dt" sz="half" idx="2"/>
          </p:nvPr>
        </p:nvSpPr>
        <p:spPr>
          <a:xfrm rot="19140000">
            <a:off x="201168" y="5870448"/>
            <a:ext cx="2176272" cy="201168"/>
          </a:xfrm>
          <a:prstGeom prst="rect">
            <a:avLst/>
          </a:prstGeom>
        </p:spPr>
        <p:txBody>
          <a:bodyPr vert="horz" lIns="91440" tIns="45720" rIns="91440" bIns="45720" rtlCol="0" anchor="ctr"/>
          <a:lstStyle>
            <a:lvl1pPr algn="l">
              <a:defRPr sz="1200">
                <a:solidFill>
                  <a:srgbClr val="FFFFFF"/>
                </a:solidFill>
              </a:defRPr>
            </a:lvl1pPr>
          </a:lstStyle>
          <a:p>
            <a:fld id="{62B1B13E-D5AF-485E-81A1-82A140076526}" type="datetime4">
              <a:rPr lang="en-US" smtClean="0"/>
              <a:pPr/>
              <a:t>March 8, 2015</a:t>
            </a:fld>
            <a:endParaRPr lang="en-US" dirty="0"/>
          </a:p>
        </p:txBody>
      </p:sp>
      <p:sp>
        <p:nvSpPr>
          <p:cNvPr id="5" name="Footer Placeholder 4"/>
          <p:cNvSpPr>
            <a:spLocks noGrp="1"/>
          </p:cNvSpPr>
          <p:nvPr>
            <p:ph type="ftr" sz="quarter" idx="3"/>
          </p:nvPr>
        </p:nvSpPr>
        <p:spPr>
          <a:xfrm>
            <a:off x="3517514" y="6285122"/>
            <a:ext cx="4724400" cy="274320"/>
          </a:xfrm>
          <a:prstGeom prst="rect">
            <a:avLst/>
          </a:prstGeom>
        </p:spPr>
        <p:txBody>
          <a:bodyPr vert="horz" lIns="91440" tIns="45720" rIns="91440" bIns="45720" rtlCol="0" anchor="ctr"/>
          <a:lstStyle>
            <a:lvl1pPr algn="r">
              <a:defRPr sz="1000" cap="all" spc="200" baseline="0">
                <a:solidFill>
                  <a:srgbClr val="FFFFFF"/>
                </a:solidFill>
              </a:defRPr>
            </a:lvl1pPr>
          </a:lstStyle>
          <a:p>
            <a:endParaRPr lang="en-US" dirty="0"/>
          </a:p>
        </p:txBody>
      </p:sp>
      <p:sp>
        <p:nvSpPr>
          <p:cNvPr id="6" name="Slide Number Placeholder 5"/>
          <p:cNvSpPr>
            <a:spLocks noGrp="1"/>
          </p:cNvSpPr>
          <p:nvPr>
            <p:ph type="sldNum" sz="quarter" idx="4"/>
          </p:nvPr>
        </p:nvSpPr>
        <p:spPr>
          <a:xfrm>
            <a:off x="8401038" y="6170822"/>
            <a:ext cx="502920" cy="502920"/>
          </a:xfrm>
          <a:prstGeom prst="ellipse">
            <a:avLst/>
          </a:prstGeom>
          <a:ln w="19050">
            <a:solidFill>
              <a:srgbClr val="FFFFFF"/>
            </a:solidFill>
          </a:ln>
        </p:spPr>
        <p:txBody>
          <a:bodyPr vert="horz" lIns="9144" tIns="9144" rIns="9144" bIns="9144" rtlCol="0" anchor="ctr">
            <a:normAutofit/>
          </a:bodyPr>
          <a:lstStyle>
            <a:lvl1pPr algn="ctr">
              <a:defRPr sz="1650">
                <a:solidFill>
                  <a:srgbClr val="FFFFFF"/>
                </a:solidFill>
              </a:defRPr>
            </a:lvl1pPr>
          </a:lstStyle>
          <a:p>
            <a:fld id="{2754ED01-E2A0-4C1E-8E21-014B99041579}"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defTabSz="914400" rtl="0" eaLnBrk="1" latinLnBrk="0" hangingPunct="1">
        <a:spcBef>
          <a:spcPct val="0"/>
        </a:spcBef>
        <a:buNone/>
        <a:defRPr sz="2800" kern="1200" cap="all" baseline="0">
          <a:solidFill>
            <a:schemeClr val="tx1"/>
          </a:solidFill>
          <a:latin typeface="+mj-lt"/>
          <a:ea typeface="+mj-ea"/>
          <a:cs typeface="+mj-cs"/>
        </a:defRPr>
      </a:lvl1pPr>
    </p:titleStyle>
    <p:bodyStyle>
      <a:lvl1pPr marL="342900" indent="-342900" algn="l" defTabSz="914400" rtl="0" eaLnBrk="1" latinLnBrk="0" hangingPunct="1">
        <a:spcBef>
          <a:spcPts val="800"/>
        </a:spcBef>
        <a:buFont typeface="Arial" pitchFamily="34" charset="0"/>
        <a:buNone/>
        <a:defRPr sz="1600" b="1" kern="1200">
          <a:solidFill>
            <a:schemeClr val="tx1"/>
          </a:solidFill>
          <a:latin typeface="+mn-lt"/>
          <a:ea typeface="+mn-ea"/>
          <a:cs typeface="+mn-cs"/>
        </a:defRPr>
      </a:lvl1pPr>
      <a:lvl2pPr marL="1737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2pPr>
      <a:lvl3pPr marL="4023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3pPr>
      <a:lvl4pPr marL="6309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4pPr>
      <a:lvl5pPr marL="8595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5pPr>
      <a:lvl6pPr marL="1097280" indent="-173736"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6pPr>
      <a:lvl7pPr marL="13533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7pPr>
      <a:lvl8pPr marL="15819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8pPr>
      <a:lvl9pPr marL="1792224"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14.png"/><Relationship Id="rId3" Type="http://schemas.openxmlformats.org/officeDocument/2006/relationships/image" Target="../media/image15.gi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6.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9.png"/><Relationship Id="rId3" Type="http://schemas.openxmlformats.org/officeDocument/2006/relationships/image" Target="../media/image20.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1.png"/><Relationship Id="rId3" Type="http://schemas.openxmlformats.org/officeDocument/2006/relationships/image" Target="../media/image2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4.png"/><Relationship Id="rId3" Type="http://schemas.openxmlformats.org/officeDocument/2006/relationships/image" Target="../media/image25.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26.png"/><Relationship Id="rId1" Type="http://schemas.microsoft.com/office/2007/relationships/media" Target="../media/media1.mp4"/><Relationship Id="rId2" Type="http://schemas.openxmlformats.org/officeDocument/2006/relationships/video" Target="../media/media1.mp4"/></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7.png"/><Relationship Id="rId3" Type="http://schemas.openxmlformats.org/officeDocument/2006/relationships/hyperlink" Target="http://connect.gccc.qld.edu.au/"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8.png"/></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4" Type="http://schemas.openxmlformats.org/officeDocument/2006/relationships/hyperlink" Target="http://gccclibrary.weebly.com/" TargetMode="External"/><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0.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1.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2.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3.jpg"/><Relationship Id="rId3" Type="http://schemas.openxmlformats.org/officeDocument/2006/relationships/image" Target="../media/image34.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5.png"/><Relationship Id="rId3" Type="http://schemas.openxmlformats.org/officeDocument/2006/relationships/hyperlink" Target="mailto:library@gccc.qld.edu.au"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 Id="rId3" Type="http://schemas.openxmlformats.org/officeDocument/2006/relationships/image" Target="../media/image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Year 4-6 </a:t>
            </a:r>
            <a:br>
              <a:rPr lang="en-US" dirty="0" smtClean="0"/>
            </a:br>
            <a:r>
              <a:rPr lang="en-US" dirty="0" smtClean="0"/>
              <a:t>Literacy PRO Reading Program</a:t>
            </a:r>
            <a:endParaRPr lang="en-US" dirty="0"/>
          </a:p>
        </p:txBody>
      </p:sp>
      <p:sp>
        <p:nvSpPr>
          <p:cNvPr id="3" name="Subtitle 2"/>
          <p:cNvSpPr>
            <a:spLocks noGrp="1"/>
          </p:cNvSpPr>
          <p:nvPr>
            <p:ph type="subTitle" idx="1"/>
          </p:nvPr>
        </p:nvSpPr>
        <p:spPr/>
        <p:txBody>
          <a:bodyPr/>
          <a:lstStyle/>
          <a:p>
            <a:r>
              <a:rPr lang="en-US" dirty="0" smtClean="0"/>
              <a:t>Glasshouse country Christian college</a:t>
            </a:r>
            <a:endParaRPr lang="en-US" dirty="0"/>
          </a:p>
        </p:txBody>
      </p:sp>
      <p:pic>
        <p:nvPicPr>
          <p:cNvPr id="6" name="Picture 5" descr="Screen Shot 2015-03-05 at 9.25.27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26243" y="5034365"/>
            <a:ext cx="5120641" cy="103682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754051760"/>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2960" y="365760"/>
            <a:ext cx="3464543" cy="548640"/>
          </a:xfrm>
          <a:solidFill>
            <a:schemeClr val="accent2"/>
          </a:solidFill>
        </p:spPr>
        <p:txBody>
          <a:bodyPr/>
          <a:lstStyle/>
          <a:p>
            <a:r>
              <a:rPr lang="en-US" dirty="0" smtClean="0"/>
              <a:t>READERS</a:t>
            </a:r>
            <a:endParaRPr lang="en-US" dirty="0"/>
          </a:p>
        </p:txBody>
      </p:sp>
      <p:sp>
        <p:nvSpPr>
          <p:cNvPr id="3" name="Content Placeholder 2"/>
          <p:cNvSpPr>
            <a:spLocks noGrp="1"/>
          </p:cNvSpPr>
          <p:nvPr>
            <p:ph idx="1"/>
          </p:nvPr>
        </p:nvSpPr>
        <p:spPr>
          <a:xfrm>
            <a:off x="822960" y="1100628"/>
            <a:ext cx="3326493" cy="3579849"/>
          </a:xfrm>
        </p:spPr>
        <p:txBody>
          <a:bodyPr>
            <a:normAutofit/>
          </a:bodyPr>
          <a:lstStyle/>
          <a:p>
            <a:pPr marL="0" lvl="1" indent="0">
              <a:buNone/>
            </a:pPr>
            <a:endParaRPr lang="en-US" dirty="0" smtClean="0"/>
          </a:p>
          <a:p>
            <a:pPr marL="0" lvl="1" indent="0">
              <a:buNone/>
            </a:pPr>
            <a:r>
              <a:rPr lang="en-US" dirty="0" smtClean="0"/>
              <a:t>Students take a Lit Pro test to determine their individual Lexile level. </a:t>
            </a:r>
          </a:p>
          <a:p>
            <a:pPr marL="0" lvl="1" indent="0">
              <a:buNone/>
            </a:pPr>
            <a:endParaRPr lang="en-US" dirty="0" smtClean="0"/>
          </a:p>
          <a:p>
            <a:pPr marL="0" lvl="1" indent="0">
              <a:buNone/>
            </a:pPr>
            <a:endParaRPr lang="en-US" dirty="0"/>
          </a:p>
          <a:p>
            <a:pPr marL="0" lvl="1" indent="0">
              <a:buNone/>
            </a:pPr>
            <a:endParaRPr lang="en-US" dirty="0" smtClean="0"/>
          </a:p>
          <a:p>
            <a:pPr marL="0" lvl="1" indent="0">
              <a:buNone/>
            </a:pPr>
            <a:endParaRPr lang="en-US" dirty="0"/>
          </a:p>
          <a:p>
            <a:pPr marL="0" lvl="1" indent="0">
              <a:buNone/>
            </a:pPr>
            <a:endParaRPr lang="en-US" dirty="0"/>
          </a:p>
        </p:txBody>
      </p:sp>
      <p:sp>
        <p:nvSpPr>
          <p:cNvPr id="4" name="TextBox 3"/>
          <p:cNvSpPr txBox="1"/>
          <p:nvPr/>
        </p:nvSpPr>
        <p:spPr>
          <a:xfrm>
            <a:off x="5017499" y="1100629"/>
            <a:ext cx="3755747" cy="3570208"/>
          </a:xfrm>
          <a:prstGeom prst="rect">
            <a:avLst/>
          </a:prstGeom>
          <a:noFill/>
        </p:spPr>
        <p:txBody>
          <a:bodyPr wrap="square" rtlCol="0">
            <a:spAutoFit/>
          </a:bodyPr>
          <a:lstStyle/>
          <a:p>
            <a:endParaRPr lang="en-US" sz="1600" dirty="0" smtClean="0"/>
          </a:p>
          <a:p>
            <a:r>
              <a:rPr lang="en-US" sz="1600" dirty="0" smtClean="0"/>
              <a:t>The </a:t>
            </a:r>
            <a:r>
              <a:rPr lang="en-US" sz="1600" dirty="0"/>
              <a:t>Lexile Framework® determines the difficulty of text by way of sophisticated software. </a:t>
            </a:r>
          </a:p>
          <a:p>
            <a:pPr marL="0" lvl="1" indent="0">
              <a:buNone/>
            </a:pPr>
            <a:endParaRPr lang="en-US" sz="1600" dirty="0"/>
          </a:p>
          <a:p>
            <a:pPr marL="0" lvl="1" indent="0">
              <a:buNone/>
            </a:pPr>
            <a:r>
              <a:rPr lang="en-US" sz="1600" dirty="0"/>
              <a:t>The software uses a mathematical equation that looks at two factors:</a:t>
            </a:r>
          </a:p>
          <a:p>
            <a:pPr marL="0" lvl="1" indent="0">
              <a:buNone/>
            </a:pPr>
            <a:endParaRPr lang="en-US" sz="1600" dirty="0"/>
          </a:p>
          <a:p>
            <a:pPr marL="285750" indent="-285750">
              <a:buFont typeface="Wingdings" charset="2"/>
              <a:buChar char="q"/>
            </a:pPr>
            <a:r>
              <a:rPr lang="en-US" sz="1600" dirty="0"/>
              <a:t>The difficulty of the vocabulary (semantic difficulty</a:t>
            </a:r>
            <a:r>
              <a:rPr lang="en-US" sz="1600" dirty="0" smtClean="0"/>
              <a:t>).</a:t>
            </a:r>
            <a:endParaRPr lang="en-US" sz="1600" dirty="0"/>
          </a:p>
          <a:p>
            <a:pPr marL="285750" indent="-285750">
              <a:buFont typeface="Wingdings" charset="2"/>
              <a:buChar char="q"/>
            </a:pPr>
            <a:r>
              <a:rPr lang="en-US" sz="1600" dirty="0"/>
              <a:t>The complexity of the sentences (syntactic complexity) throughout the </a:t>
            </a:r>
            <a:r>
              <a:rPr lang="en-US" sz="1600" dirty="0" smtClean="0"/>
              <a:t>book</a:t>
            </a:r>
            <a:r>
              <a:rPr lang="en-US" sz="1600" dirty="0"/>
              <a:t>.</a:t>
            </a:r>
          </a:p>
          <a:p>
            <a:endParaRPr lang="en-US" dirty="0"/>
          </a:p>
        </p:txBody>
      </p:sp>
      <p:sp>
        <p:nvSpPr>
          <p:cNvPr id="5" name="Title 1"/>
          <p:cNvSpPr txBox="1">
            <a:spLocks/>
          </p:cNvSpPr>
          <p:nvPr/>
        </p:nvSpPr>
        <p:spPr>
          <a:xfrm>
            <a:off x="5017500" y="365760"/>
            <a:ext cx="3541519" cy="548640"/>
          </a:xfrm>
          <a:prstGeom prst="rect">
            <a:avLst/>
          </a:prstGeom>
          <a:solidFill>
            <a:schemeClr val="accent3"/>
          </a:solidFill>
        </p:spPr>
        <p:txBody>
          <a:bodyPr vert="horz" lIns="91440" tIns="45720" rIns="91440" bIns="45720" rtlCol="0" anchor="ctr">
            <a:noAutofit/>
          </a:bodyPr>
          <a:lstStyle>
            <a:lvl1pPr algn="l" defTabSz="914400" rtl="0" eaLnBrk="1" latinLnBrk="0" hangingPunct="1">
              <a:spcBef>
                <a:spcPct val="0"/>
              </a:spcBef>
              <a:buNone/>
              <a:defRPr sz="2800" kern="1200" cap="all" baseline="0">
                <a:solidFill>
                  <a:schemeClr val="tx1"/>
                </a:solidFill>
                <a:latin typeface="+mj-lt"/>
                <a:ea typeface="+mj-ea"/>
                <a:cs typeface="+mj-cs"/>
              </a:defRPr>
            </a:lvl1pPr>
          </a:lstStyle>
          <a:p>
            <a:r>
              <a:rPr lang="en-US" dirty="0" smtClean="0"/>
              <a:t>BOOKS</a:t>
            </a:r>
            <a:endParaRPr lang="en-US" dirty="0"/>
          </a:p>
        </p:txBody>
      </p:sp>
      <p:sp>
        <p:nvSpPr>
          <p:cNvPr id="6" name="Left-Right Arrow 5"/>
          <p:cNvSpPr/>
          <p:nvPr/>
        </p:nvSpPr>
        <p:spPr>
          <a:xfrm>
            <a:off x="3914588" y="1362331"/>
            <a:ext cx="1102912" cy="535198"/>
          </a:xfrm>
          <a:prstGeom prst="leftRightArrow">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8" name="Picture 7" descr="Screen Shot 2015-03-05 at 9.32.48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2960" y="2629647"/>
            <a:ext cx="3326493" cy="747060"/>
          </a:xfrm>
          <a:prstGeom prst="rect">
            <a:avLst/>
          </a:prstGeom>
        </p:spPr>
      </p:pic>
    </p:spTree>
    <p:extLst>
      <p:ext uri="{BB962C8B-B14F-4D97-AF65-F5344CB8AC3E}">
        <p14:creationId xmlns:p14="http://schemas.microsoft.com/office/powerpoint/2010/main" val="3114086570"/>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27627" y="750958"/>
            <a:ext cx="3807779" cy="3324687"/>
          </a:xfrm>
        </p:spPr>
        <p:txBody>
          <a:bodyPr>
            <a:normAutofit fontScale="92500" lnSpcReduction="10000"/>
          </a:bodyPr>
          <a:lstStyle/>
          <a:p>
            <a:pPr marL="342900" lvl="1" indent="-342900">
              <a:spcBef>
                <a:spcPts val="800"/>
              </a:spcBef>
              <a:buClrTx/>
              <a:buNone/>
            </a:pPr>
            <a:r>
              <a:rPr lang="en-US" dirty="0" smtClean="0"/>
              <a:t>    This </a:t>
            </a:r>
            <a:r>
              <a:rPr lang="en-US" dirty="0"/>
              <a:t>information </a:t>
            </a:r>
            <a:r>
              <a:rPr lang="en-US" dirty="0" smtClean="0"/>
              <a:t>is used </a:t>
            </a:r>
            <a:r>
              <a:rPr lang="en-US" dirty="0"/>
              <a:t>to match students with books at their Lexile </a:t>
            </a:r>
            <a:r>
              <a:rPr lang="en-US" dirty="0" smtClean="0"/>
              <a:t>level </a:t>
            </a:r>
            <a:r>
              <a:rPr lang="en-US" dirty="0"/>
              <a:t>and in their interest areas. Reading at this 'target' level offers sufficient challenge without frustration.</a:t>
            </a:r>
          </a:p>
          <a:p>
            <a:endParaRPr lang="en-US" dirty="0"/>
          </a:p>
        </p:txBody>
      </p:sp>
      <p:pic>
        <p:nvPicPr>
          <p:cNvPr id="5" name="Picture 4"/>
          <p:cNvPicPr>
            <a:picLocks noChangeAspect="1"/>
          </p:cNvPicPr>
          <p:nvPr/>
        </p:nvPicPr>
        <p:blipFill>
          <a:blip r:embed="rId2"/>
          <a:stretch>
            <a:fillRect/>
          </a:stretch>
        </p:blipFill>
        <p:spPr>
          <a:xfrm>
            <a:off x="6067777" y="1606281"/>
            <a:ext cx="2699792" cy="2835398"/>
          </a:xfrm>
          <a:prstGeom prst="rect">
            <a:avLst/>
          </a:prstGeom>
        </p:spPr>
      </p:pic>
      <p:pic>
        <p:nvPicPr>
          <p:cNvPr id="2" name="Picture 1" descr="Pile of books.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01065" y="3694645"/>
            <a:ext cx="1976023" cy="2359129"/>
          </a:xfrm>
          <a:prstGeom prst="rect">
            <a:avLst/>
          </a:prstGeom>
        </p:spPr>
      </p:pic>
    </p:spTree>
    <p:extLst>
      <p:ext uri="{BB962C8B-B14F-4D97-AF65-F5344CB8AC3E}">
        <p14:creationId xmlns:p14="http://schemas.microsoft.com/office/powerpoint/2010/main" val="2015524024"/>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24585" y="524616"/>
            <a:ext cx="3948193" cy="3970318"/>
          </a:xfrm>
          <a:prstGeom prst="rect">
            <a:avLst/>
          </a:prstGeom>
          <a:noFill/>
        </p:spPr>
        <p:txBody>
          <a:bodyPr wrap="square" rtlCol="0">
            <a:spAutoFit/>
          </a:bodyPr>
          <a:lstStyle/>
          <a:p>
            <a:pPr algn="ctr"/>
            <a:r>
              <a:rPr lang="en-US" sz="3600" b="1" dirty="0" smtClean="0">
                <a:ln w="18000">
                  <a:solidFill>
                    <a:schemeClr val="accent2">
                      <a:satMod val="140000"/>
                    </a:schemeClr>
                  </a:solidFill>
                  <a:prstDash val="solid"/>
                  <a:miter lim="800000"/>
                </a:ln>
                <a:effectLst>
                  <a:outerShdw blurRad="25500" dist="23000" dir="7020000" algn="tl">
                    <a:srgbClr val="000000">
                      <a:alpha val="50000"/>
                    </a:srgbClr>
                  </a:outerShdw>
                </a:effectLst>
              </a:rPr>
              <a:t>Students need to choose books from the Lexile collection </a:t>
            </a:r>
          </a:p>
          <a:p>
            <a:pPr algn="ctr"/>
            <a:r>
              <a:rPr lang="en-US" sz="3600" b="1" dirty="0" smtClean="0">
                <a:ln w="18000">
                  <a:solidFill>
                    <a:schemeClr val="accent2">
                      <a:satMod val="140000"/>
                    </a:schemeClr>
                  </a:solidFill>
                  <a:prstDash val="solid"/>
                  <a:miter lim="800000"/>
                </a:ln>
                <a:effectLst>
                  <a:outerShdw blurRad="25500" dist="23000" dir="7020000" algn="tl">
                    <a:srgbClr val="000000">
                      <a:alpha val="50000"/>
                    </a:srgbClr>
                  </a:outerShdw>
                </a:effectLst>
              </a:rPr>
              <a:t>that are 100 below </a:t>
            </a:r>
          </a:p>
          <a:p>
            <a:pPr algn="ctr"/>
            <a:r>
              <a:rPr lang="en-US" sz="3600" b="1" dirty="0" smtClean="0">
                <a:ln w="18000">
                  <a:solidFill>
                    <a:schemeClr val="accent2">
                      <a:satMod val="140000"/>
                    </a:schemeClr>
                  </a:solidFill>
                  <a:prstDash val="solid"/>
                  <a:miter lim="800000"/>
                </a:ln>
                <a:effectLst>
                  <a:outerShdw blurRad="25500" dist="23000" dir="7020000" algn="tl">
                    <a:srgbClr val="000000">
                      <a:alpha val="50000"/>
                    </a:srgbClr>
                  </a:outerShdw>
                </a:effectLst>
              </a:rPr>
              <a:t>and 50 above their Lexile score.</a:t>
            </a:r>
            <a:endParaRPr lang="en-US" sz="3600" b="1" dirty="0">
              <a:ln w="18000">
                <a:solidFill>
                  <a:schemeClr val="accent2">
                    <a:satMod val="140000"/>
                  </a:schemeClr>
                </a:solidFill>
                <a:prstDash val="solid"/>
                <a:miter lim="800000"/>
              </a:ln>
              <a:effectLst>
                <a:outerShdw blurRad="25500" dist="23000" dir="7020000" algn="tl">
                  <a:srgbClr val="000000">
                    <a:alpha val="50000"/>
                  </a:srgbClr>
                </a:outerShdw>
              </a:effectLst>
            </a:endParaRPr>
          </a:p>
        </p:txBody>
      </p:sp>
      <p:pic>
        <p:nvPicPr>
          <p:cNvPr id="4" name="Picture 3" descr="FullSizeRender (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12689" y="536140"/>
            <a:ext cx="3958794" cy="3958794"/>
          </a:xfrm>
          <a:prstGeom prst="rect">
            <a:avLst/>
          </a:prstGeom>
        </p:spPr>
      </p:pic>
    </p:spTree>
    <p:extLst>
      <p:ext uri="{BB962C8B-B14F-4D97-AF65-F5344CB8AC3E}">
        <p14:creationId xmlns:p14="http://schemas.microsoft.com/office/powerpoint/2010/main" val="2474086847"/>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5-03-06 at 6.32.55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37121"/>
            <a:ext cx="9144000" cy="2963737"/>
          </a:xfrm>
          <a:prstGeom prst="rect">
            <a:avLst/>
          </a:prstGeom>
        </p:spPr>
      </p:pic>
    </p:spTree>
    <p:extLst>
      <p:ext uri="{BB962C8B-B14F-4D97-AF65-F5344CB8AC3E}">
        <p14:creationId xmlns:p14="http://schemas.microsoft.com/office/powerpoint/2010/main" val="623635120"/>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5-03-06 at 6.31.07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3153" y="336834"/>
            <a:ext cx="7777507" cy="4454932"/>
          </a:xfrm>
          <a:prstGeom prst="rect">
            <a:avLst/>
          </a:prstGeom>
        </p:spPr>
      </p:pic>
    </p:spTree>
    <p:extLst>
      <p:ext uri="{BB962C8B-B14F-4D97-AF65-F5344CB8AC3E}">
        <p14:creationId xmlns:p14="http://schemas.microsoft.com/office/powerpoint/2010/main" val="2118459542"/>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822960" y="640080"/>
            <a:ext cx="7520940" cy="548640"/>
          </a:xfrm>
          <a:prstGeom prst="rect">
            <a:avLst/>
          </a:prstGeom>
        </p:spPr>
        <p:txBody>
          <a:bodyPr/>
          <a:lstStyle>
            <a:lvl1pPr algn="l" defTabSz="914400" rtl="0" eaLnBrk="1" latinLnBrk="0" hangingPunct="1">
              <a:spcBef>
                <a:spcPct val="0"/>
              </a:spcBef>
              <a:buNone/>
              <a:defRPr sz="2800" kern="1200" cap="all" baseline="0">
                <a:solidFill>
                  <a:schemeClr val="tx1"/>
                </a:solidFill>
                <a:latin typeface="+mj-lt"/>
                <a:ea typeface="+mj-ea"/>
                <a:cs typeface="+mj-cs"/>
              </a:defRPr>
            </a:lvl1pPr>
          </a:lstStyle>
          <a:p>
            <a:r>
              <a:rPr lang="en-US" dirty="0" smtClean="0"/>
              <a:t>READING GUIDE</a:t>
            </a:r>
            <a:endParaRPr lang="en-US" dirty="0"/>
          </a:p>
        </p:txBody>
      </p:sp>
      <p:sp>
        <p:nvSpPr>
          <p:cNvPr id="3" name="Rectangle 2"/>
          <p:cNvSpPr/>
          <p:nvPr/>
        </p:nvSpPr>
        <p:spPr>
          <a:xfrm>
            <a:off x="822960" y="1310307"/>
            <a:ext cx="7520940" cy="1200329"/>
          </a:xfrm>
          <a:prstGeom prst="rect">
            <a:avLst/>
          </a:prstGeom>
        </p:spPr>
        <p:txBody>
          <a:bodyPr wrap="square">
            <a:spAutoFit/>
          </a:bodyPr>
          <a:lstStyle/>
          <a:p>
            <a:pPr marL="285750" indent="-285750">
              <a:buFont typeface="Arial"/>
              <a:buChar char="•"/>
            </a:pPr>
            <a:r>
              <a:rPr lang="en-AU" dirty="0" smtClean="0"/>
              <a:t>Lexile titles have a </a:t>
            </a:r>
            <a:r>
              <a:rPr lang="en-AU" dirty="0"/>
              <a:t>L</a:t>
            </a:r>
            <a:r>
              <a:rPr lang="en-AU" dirty="0" smtClean="0"/>
              <a:t>exile sticker and a star on the front cover to assist students choosing books suitable for their level, age and content.  </a:t>
            </a:r>
          </a:p>
          <a:p>
            <a:pPr marL="285750" indent="-285750">
              <a:buFont typeface="Arial"/>
              <a:buChar char="•"/>
            </a:pPr>
            <a:r>
              <a:rPr lang="en-AU" dirty="0" smtClean="0"/>
              <a:t>Students can read across the red, green and silver levels.</a:t>
            </a:r>
          </a:p>
          <a:p>
            <a:pPr marL="285750" indent="-285750">
              <a:buFont typeface="Arial"/>
              <a:buChar char="•"/>
            </a:pPr>
            <a:r>
              <a:rPr lang="en-AU" dirty="0" smtClean="0"/>
              <a:t>Gold star books are reserved for Year 6 students only.</a:t>
            </a:r>
            <a:endParaRPr lang="en-US" dirty="0"/>
          </a:p>
        </p:txBody>
      </p:sp>
      <p:pic>
        <p:nvPicPr>
          <p:cNvPr id="4" name="Picture 3" descr="Screen Shot 2015-03-06 at 12.07.30 pm.png"/>
          <p:cNvPicPr>
            <a:picLocks noChangeAspect="1"/>
          </p:cNvPicPr>
          <p:nvPr/>
        </p:nvPicPr>
        <p:blipFill rotWithShape="1">
          <a:blip r:embed="rId2">
            <a:extLst>
              <a:ext uri="{28A0092B-C50C-407E-A947-70E740481C1C}">
                <a14:useLocalDpi xmlns:a14="http://schemas.microsoft.com/office/drawing/2010/main" val="0"/>
              </a:ext>
            </a:extLst>
          </a:blip>
          <a:srcRect r="9775"/>
          <a:stretch/>
        </p:blipFill>
        <p:spPr>
          <a:xfrm>
            <a:off x="491644" y="2787355"/>
            <a:ext cx="4229622" cy="355427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Picture 4" descr="FullSizeRender.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55607" y="2787355"/>
            <a:ext cx="3967757" cy="354411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42456944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4-06-19 at 10.51.21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45167" y="552230"/>
            <a:ext cx="4362339" cy="5650993"/>
          </a:xfrm>
          <a:prstGeom prst="rect">
            <a:avLst/>
          </a:prstGeom>
        </p:spPr>
      </p:pic>
      <p:pic>
        <p:nvPicPr>
          <p:cNvPr id="3" name="Picture 2"/>
          <p:cNvPicPr>
            <a:picLocks noChangeAspect="1"/>
          </p:cNvPicPr>
          <p:nvPr/>
        </p:nvPicPr>
        <p:blipFill>
          <a:blip r:embed="rId3"/>
          <a:stretch>
            <a:fillRect/>
          </a:stretch>
        </p:blipFill>
        <p:spPr>
          <a:xfrm>
            <a:off x="988618" y="2277944"/>
            <a:ext cx="2575705" cy="2452519"/>
          </a:xfrm>
          <a:prstGeom prst="rect">
            <a:avLst/>
          </a:prstGeom>
        </p:spPr>
      </p:pic>
      <p:sp>
        <p:nvSpPr>
          <p:cNvPr id="5" name="Title 1"/>
          <p:cNvSpPr txBox="1">
            <a:spLocks/>
          </p:cNvSpPr>
          <p:nvPr/>
        </p:nvSpPr>
        <p:spPr>
          <a:xfrm>
            <a:off x="124243" y="529634"/>
            <a:ext cx="4320924" cy="548640"/>
          </a:xfrm>
          <a:prstGeom prst="rect">
            <a:avLst/>
          </a:prstGeom>
        </p:spPr>
        <p:txBody>
          <a:bodyPr/>
          <a:lstStyle>
            <a:lvl1pPr algn="l" defTabSz="914400" rtl="0" eaLnBrk="1" latinLnBrk="0" hangingPunct="1">
              <a:spcBef>
                <a:spcPct val="0"/>
              </a:spcBef>
              <a:buNone/>
              <a:defRPr sz="2800" kern="1200" cap="all" baseline="0">
                <a:solidFill>
                  <a:schemeClr val="tx1"/>
                </a:solidFill>
                <a:latin typeface="+mj-lt"/>
                <a:ea typeface="+mj-ea"/>
                <a:cs typeface="+mj-cs"/>
              </a:defRPr>
            </a:lvl1pPr>
          </a:lstStyle>
          <a:p>
            <a:pPr algn="ctr"/>
            <a:r>
              <a:rPr lang="en-US" cap="none" dirty="0" smtClean="0"/>
              <a:t>Students are encouraged to choose </a:t>
            </a:r>
          </a:p>
          <a:p>
            <a:pPr algn="ctr"/>
            <a:r>
              <a:rPr lang="en-US" cap="none" dirty="0" smtClean="0"/>
              <a:t>“just right” books…</a:t>
            </a:r>
            <a:endParaRPr lang="en-US" cap="none" dirty="0"/>
          </a:p>
        </p:txBody>
      </p:sp>
    </p:spTree>
    <p:extLst>
      <p:ext uri="{BB962C8B-B14F-4D97-AF65-F5344CB8AC3E}">
        <p14:creationId xmlns:p14="http://schemas.microsoft.com/office/powerpoint/2010/main" val="4183000930"/>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reen Shot 2015-03-05 at 9.34.36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5099" y="537882"/>
            <a:ext cx="8709959" cy="5871882"/>
          </a:xfrm>
          <a:prstGeom prst="rect">
            <a:avLst/>
          </a:prstGeom>
        </p:spPr>
      </p:pic>
    </p:spTree>
    <p:extLst>
      <p:ext uri="{BB962C8B-B14F-4D97-AF65-F5344CB8AC3E}">
        <p14:creationId xmlns:p14="http://schemas.microsoft.com/office/powerpoint/2010/main" val="2454173562"/>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822960" y="640080"/>
            <a:ext cx="7520940" cy="548640"/>
          </a:xfrm>
          <a:prstGeom prst="rect">
            <a:avLst/>
          </a:prstGeom>
        </p:spPr>
        <p:txBody>
          <a:bodyPr/>
          <a:lstStyle>
            <a:lvl1pPr algn="l" defTabSz="914400" rtl="0" eaLnBrk="1" latinLnBrk="0" hangingPunct="1">
              <a:spcBef>
                <a:spcPct val="0"/>
              </a:spcBef>
              <a:buNone/>
              <a:defRPr sz="2800" kern="1200" cap="all" baseline="0">
                <a:solidFill>
                  <a:schemeClr val="tx1"/>
                </a:solidFill>
                <a:latin typeface="+mj-lt"/>
                <a:ea typeface="+mj-ea"/>
                <a:cs typeface="+mj-cs"/>
              </a:defRPr>
            </a:lvl1pPr>
          </a:lstStyle>
          <a:p>
            <a:r>
              <a:rPr lang="en-US" dirty="0" smtClean="0"/>
              <a:t>READING OPTIONS</a:t>
            </a:r>
            <a:endParaRPr lang="en-US" dirty="0"/>
          </a:p>
        </p:txBody>
      </p:sp>
      <p:sp>
        <p:nvSpPr>
          <p:cNvPr id="5" name="Rectangle 4"/>
          <p:cNvSpPr/>
          <p:nvPr/>
        </p:nvSpPr>
        <p:spPr>
          <a:xfrm>
            <a:off x="704048" y="1295263"/>
            <a:ext cx="7910190" cy="2031325"/>
          </a:xfrm>
          <a:prstGeom prst="rect">
            <a:avLst/>
          </a:prstGeom>
        </p:spPr>
        <p:txBody>
          <a:bodyPr wrap="square">
            <a:spAutoFit/>
          </a:bodyPr>
          <a:lstStyle/>
          <a:p>
            <a:pPr marL="285750" indent="-285750">
              <a:buFont typeface="Arial"/>
              <a:buChar char="•"/>
            </a:pPr>
            <a:r>
              <a:rPr lang="en-AU" dirty="0" smtClean="0"/>
              <a:t>Students are expected to do quizzes on books read in 2015 only.</a:t>
            </a:r>
          </a:p>
          <a:p>
            <a:pPr marL="285750" indent="-285750">
              <a:buFont typeface="Arial"/>
              <a:buChar char="•"/>
            </a:pPr>
            <a:r>
              <a:rPr lang="en-AU" dirty="0"/>
              <a:t>Students can look for alternative titles to read in </a:t>
            </a:r>
            <a:r>
              <a:rPr lang="en-AU" dirty="0" smtClean="0"/>
              <a:t>their </a:t>
            </a:r>
            <a:r>
              <a:rPr lang="en-AU" dirty="0"/>
              <a:t>reading </a:t>
            </a:r>
            <a:r>
              <a:rPr lang="en-AU" dirty="0" smtClean="0"/>
              <a:t>list on their home page.</a:t>
            </a:r>
            <a:endParaRPr lang="en-AU" dirty="0"/>
          </a:p>
          <a:p>
            <a:pPr marL="285750" indent="-285750">
              <a:buFont typeface="Arial"/>
              <a:buChar char="•"/>
            </a:pPr>
            <a:r>
              <a:rPr lang="en-AU" dirty="0" smtClean="0"/>
              <a:t>Students may choose books from home or school, or a public library.</a:t>
            </a:r>
          </a:p>
          <a:p>
            <a:pPr marL="285750" indent="-285750">
              <a:buFont typeface="Arial"/>
              <a:buChar char="•"/>
            </a:pPr>
            <a:r>
              <a:rPr lang="en-AU" dirty="0" smtClean="0"/>
              <a:t>Any titles listed with the blue house icon are available in the school library. Most will be available in the Lexile section, but others may be in the general fiction or non-fiction areas.</a:t>
            </a:r>
          </a:p>
        </p:txBody>
      </p:sp>
      <p:pic>
        <p:nvPicPr>
          <p:cNvPr id="9" name="Picture 8" descr="Screen Shot 2015-03-06 at 3.13.40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39993" y="3327184"/>
            <a:ext cx="4141714" cy="144478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0" name="Picture 9" descr="Screen Shot 2015-03-06 at 3.18.15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3611" y="3953127"/>
            <a:ext cx="3630680" cy="81884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80115460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Literacy Pro Student Intro.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463176" y="518994"/>
            <a:ext cx="8428208" cy="4530538"/>
          </a:xfrm>
        </p:spPr>
      </p:pic>
      <p:sp>
        <p:nvSpPr>
          <p:cNvPr id="2" name="TextBox 1"/>
          <p:cNvSpPr txBox="1"/>
          <p:nvPr/>
        </p:nvSpPr>
        <p:spPr>
          <a:xfrm>
            <a:off x="3023266" y="5577517"/>
            <a:ext cx="5590972" cy="830997"/>
          </a:xfrm>
          <a:prstGeom prst="rect">
            <a:avLst/>
          </a:prstGeom>
          <a:noFill/>
        </p:spPr>
        <p:txBody>
          <a:bodyPr wrap="square" rtlCol="0">
            <a:spAutoFit/>
          </a:bodyPr>
          <a:lstStyle/>
          <a:p>
            <a:r>
              <a:rPr lang="en-US" sz="2400" dirty="0" smtClean="0"/>
              <a:t>Literacy Pro YouTube Clip – hover your mouse on the bottom left to play. </a:t>
            </a:r>
            <a:endParaRPr lang="en-US" sz="2400" dirty="0"/>
          </a:p>
        </p:txBody>
      </p:sp>
    </p:spTree>
    <p:extLst>
      <p:ext uri="{BB962C8B-B14F-4D97-AF65-F5344CB8AC3E}">
        <p14:creationId xmlns:p14="http://schemas.microsoft.com/office/powerpoint/2010/main" val="1792776234"/>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2960" y="640080"/>
            <a:ext cx="7520940" cy="548640"/>
          </a:xfrm>
        </p:spPr>
        <p:txBody>
          <a:bodyPr/>
          <a:lstStyle/>
          <a:p>
            <a:r>
              <a:rPr lang="en-US" dirty="0" smtClean="0"/>
              <a:t>LITERACY PRO Reading Program</a:t>
            </a:r>
            <a:endParaRPr lang="en-US" dirty="0"/>
          </a:p>
        </p:txBody>
      </p:sp>
      <p:sp>
        <p:nvSpPr>
          <p:cNvPr id="3" name="TextBox 2"/>
          <p:cNvSpPr txBox="1"/>
          <p:nvPr/>
        </p:nvSpPr>
        <p:spPr>
          <a:xfrm>
            <a:off x="723532" y="1368013"/>
            <a:ext cx="7620368" cy="3354765"/>
          </a:xfrm>
          <a:prstGeom prst="rect">
            <a:avLst/>
          </a:prstGeom>
          <a:noFill/>
        </p:spPr>
        <p:txBody>
          <a:bodyPr wrap="square" rtlCol="0">
            <a:spAutoFit/>
          </a:bodyPr>
          <a:lstStyle/>
          <a:p>
            <a:pPr marL="285750" indent="-285750">
              <a:buFont typeface="Arial"/>
              <a:buChar char="•"/>
            </a:pPr>
            <a:r>
              <a:rPr lang="en-AU" sz="1400" dirty="0"/>
              <a:t>The </a:t>
            </a:r>
            <a:r>
              <a:rPr lang="en-AU" sz="1400" dirty="0" smtClean="0"/>
              <a:t>Literacy Pro program </a:t>
            </a:r>
            <a:r>
              <a:rPr lang="en-AU" sz="1400" dirty="0"/>
              <a:t>is a web-based reading and comprehension program that </a:t>
            </a:r>
            <a:r>
              <a:rPr lang="en-US" sz="1400" dirty="0" smtClean="0"/>
              <a:t>is </a:t>
            </a:r>
            <a:r>
              <a:rPr lang="en-US" sz="1400" dirty="0"/>
              <a:t>grounded in </a:t>
            </a:r>
            <a:r>
              <a:rPr lang="en-US" sz="1400" dirty="0" smtClean="0"/>
              <a:t>over twenty years </a:t>
            </a:r>
            <a:r>
              <a:rPr lang="en-US" sz="1400" dirty="0"/>
              <a:t>of </a:t>
            </a:r>
            <a:r>
              <a:rPr lang="en-US" sz="1400" dirty="0" smtClean="0"/>
              <a:t>research. The program replaces the previous Lexile program offered at the College. At the end of 2014 we migrated to the new Literacy Pro interface. </a:t>
            </a:r>
          </a:p>
          <a:p>
            <a:pPr marL="285750" indent="-285750">
              <a:buFont typeface="Arial"/>
              <a:buChar char="•"/>
            </a:pPr>
            <a:endParaRPr lang="en-US" sz="1400" dirty="0"/>
          </a:p>
          <a:p>
            <a:pPr marL="285750" indent="-285750">
              <a:buFont typeface="Arial"/>
              <a:buChar char="•"/>
            </a:pPr>
            <a:r>
              <a:rPr lang="en-AU" sz="1400" dirty="0" smtClean="0"/>
              <a:t>The </a:t>
            </a:r>
            <a:r>
              <a:rPr lang="en-AU" sz="1400" dirty="0"/>
              <a:t>Literacy Pro Program is introduced in Year 4 and is used across </a:t>
            </a:r>
            <a:r>
              <a:rPr lang="en-AU" sz="1400" dirty="0" smtClean="0"/>
              <a:t>Years </a:t>
            </a:r>
            <a:r>
              <a:rPr lang="en-AU" sz="1400" dirty="0"/>
              <a:t>4-6. It replaces the home reader </a:t>
            </a:r>
            <a:r>
              <a:rPr lang="en-AU" sz="1400" dirty="0" smtClean="0"/>
              <a:t>program.</a:t>
            </a:r>
          </a:p>
          <a:p>
            <a:pPr marL="285750" indent="-285750">
              <a:buFont typeface="Arial"/>
              <a:buChar char="•"/>
            </a:pPr>
            <a:endParaRPr lang="en-AU" sz="1400" dirty="0"/>
          </a:p>
          <a:p>
            <a:pPr marL="285750" indent="-285750">
              <a:buFont typeface="Arial"/>
              <a:buChar char="•"/>
            </a:pPr>
            <a:r>
              <a:rPr lang="en-US" sz="1400" dirty="0" smtClean="0"/>
              <a:t>Students </a:t>
            </a:r>
            <a:r>
              <a:rPr lang="en-US" sz="1400" dirty="0"/>
              <a:t>complete a Lit Pro test at the start of the year to determine their Lexile level</a:t>
            </a:r>
            <a:r>
              <a:rPr lang="en-AU" sz="1400" dirty="0"/>
              <a:t>. </a:t>
            </a:r>
            <a:r>
              <a:rPr lang="en-AU" sz="1400" dirty="0" smtClean="0"/>
              <a:t>On completion of the test, students </a:t>
            </a:r>
            <a:r>
              <a:rPr lang="en-AU" sz="1400" dirty="0"/>
              <a:t>will receive a Lexile </a:t>
            </a:r>
            <a:r>
              <a:rPr lang="en-AU" sz="1400" dirty="0" smtClean="0"/>
              <a:t>score between BR-</a:t>
            </a:r>
            <a:r>
              <a:rPr lang="en-AU" sz="1400" dirty="0"/>
              <a:t>1100. This Lexile determines which books are best suited for each </a:t>
            </a:r>
            <a:r>
              <a:rPr lang="en-AU" sz="1400" dirty="0" smtClean="0"/>
              <a:t>student to read.</a:t>
            </a:r>
          </a:p>
          <a:p>
            <a:pPr marL="285750" indent="-285750">
              <a:buFont typeface="Arial"/>
              <a:buChar char="•"/>
            </a:pPr>
            <a:endParaRPr lang="en-AU" sz="1400" dirty="0"/>
          </a:p>
          <a:p>
            <a:pPr marL="285750" indent="-285750">
              <a:buFont typeface="Arial"/>
              <a:buChar char="•"/>
            </a:pPr>
            <a:r>
              <a:rPr lang="en-AU" sz="1400" dirty="0" smtClean="0"/>
              <a:t>Students are expected to read Lexile books and complete quizzes consistently throughout the year reaching set goals.</a:t>
            </a:r>
          </a:p>
          <a:p>
            <a:pPr marL="285750" indent="-285750">
              <a:buFont typeface="Arial"/>
              <a:buChar char="•"/>
            </a:pPr>
            <a:endParaRPr lang="en-AU" sz="1400" dirty="0" smtClean="0"/>
          </a:p>
          <a:p>
            <a:pPr marL="285750" indent="-285750">
              <a:buFont typeface="Arial"/>
              <a:buChar char="•"/>
            </a:pPr>
            <a:r>
              <a:rPr lang="en-AU" sz="1400" dirty="0" smtClean="0"/>
              <a:t>Students are tested at regular intervals each semester to monitor their progress</a:t>
            </a:r>
            <a:r>
              <a:rPr lang="en-AU" sz="1600" dirty="0" smtClean="0"/>
              <a:t>. </a:t>
            </a:r>
            <a:endParaRPr lang="en-US" sz="1600" dirty="0"/>
          </a:p>
        </p:txBody>
      </p:sp>
      <p:pic>
        <p:nvPicPr>
          <p:cNvPr id="9" name="Picture 8" descr="Screen Shot 2014-10-07 at 10.59.53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97856" y="5261236"/>
            <a:ext cx="1333500" cy="1333500"/>
          </a:xfrm>
          <a:prstGeom prst="rect">
            <a:avLst/>
          </a:prstGeom>
        </p:spPr>
      </p:pic>
    </p:spTree>
    <p:extLst>
      <p:ext uri="{BB962C8B-B14F-4D97-AF65-F5344CB8AC3E}">
        <p14:creationId xmlns:p14="http://schemas.microsoft.com/office/powerpoint/2010/main" val="2604973057"/>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5-03-05 at 10.14.37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4731" y="882848"/>
            <a:ext cx="8595386" cy="398929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Title 1"/>
          <p:cNvSpPr txBox="1">
            <a:spLocks/>
          </p:cNvSpPr>
          <p:nvPr/>
        </p:nvSpPr>
        <p:spPr>
          <a:xfrm>
            <a:off x="477837" y="168539"/>
            <a:ext cx="8382279" cy="548640"/>
          </a:xfrm>
          <a:prstGeom prst="rect">
            <a:avLst/>
          </a:prstGeom>
        </p:spPr>
        <p:txBody>
          <a:bodyPr/>
          <a:lstStyle>
            <a:lvl1pPr algn="l" defTabSz="914400" rtl="0" eaLnBrk="1" latinLnBrk="0" hangingPunct="1">
              <a:spcBef>
                <a:spcPct val="0"/>
              </a:spcBef>
              <a:buNone/>
              <a:defRPr sz="2800" kern="1200" cap="all" baseline="0">
                <a:solidFill>
                  <a:schemeClr val="tx1"/>
                </a:solidFill>
                <a:latin typeface="+mj-lt"/>
                <a:ea typeface="+mj-ea"/>
                <a:cs typeface="+mj-cs"/>
              </a:defRPr>
            </a:lvl1pPr>
          </a:lstStyle>
          <a:p>
            <a:r>
              <a:rPr lang="en-US" dirty="0" smtClean="0"/>
              <a:t>ACCESSING THE LITERACY PRO Reading Program</a:t>
            </a:r>
            <a:endParaRPr lang="en-US" dirty="0"/>
          </a:p>
        </p:txBody>
      </p:sp>
      <p:sp>
        <p:nvSpPr>
          <p:cNvPr id="2" name="TextBox 1"/>
          <p:cNvSpPr txBox="1"/>
          <p:nvPr/>
        </p:nvSpPr>
        <p:spPr>
          <a:xfrm>
            <a:off x="1573754" y="5467071"/>
            <a:ext cx="7286362" cy="1015663"/>
          </a:xfrm>
          <a:prstGeom prst="rect">
            <a:avLst/>
          </a:prstGeom>
          <a:noFill/>
        </p:spPr>
        <p:txBody>
          <a:bodyPr wrap="square" rtlCol="0">
            <a:spAutoFit/>
          </a:bodyPr>
          <a:lstStyle/>
          <a:p>
            <a:r>
              <a:rPr lang="en-US" sz="2000" dirty="0" smtClean="0"/>
              <a:t>Go to the GCCC Connect </a:t>
            </a:r>
            <a:r>
              <a:rPr lang="en-US" sz="2000" dirty="0"/>
              <a:t>page </a:t>
            </a:r>
            <a:r>
              <a:rPr lang="en-US" sz="2000" dirty="0">
                <a:hlinkClick r:id="rId3"/>
              </a:rPr>
              <a:t>http://connect.gccc.qld.edu.au</a:t>
            </a:r>
            <a:r>
              <a:rPr lang="en-US" sz="2000" dirty="0" smtClean="0">
                <a:hlinkClick r:id="rId3"/>
              </a:rPr>
              <a:t>/</a:t>
            </a:r>
            <a:endParaRPr lang="en-US" sz="2000" dirty="0" smtClean="0"/>
          </a:p>
          <a:p>
            <a:r>
              <a:rPr lang="en-US" sz="2000" dirty="0" smtClean="0"/>
              <a:t>and click on the Library Tab, followed by the Library Weebly for Students.</a:t>
            </a:r>
            <a:endParaRPr lang="en-US" sz="2000" dirty="0"/>
          </a:p>
        </p:txBody>
      </p:sp>
    </p:spTree>
    <p:extLst>
      <p:ext uri="{BB962C8B-B14F-4D97-AF65-F5344CB8AC3E}">
        <p14:creationId xmlns:p14="http://schemas.microsoft.com/office/powerpoint/2010/main" val="3310009337"/>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4-11-05 at 5.52.15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95318" y="921554"/>
            <a:ext cx="4469279" cy="313939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cxnSp>
        <p:nvCxnSpPr>
          <p:cNvPr id="4" name="Straight Arrow Connector 3"/>
          <p:cNvCxnSpPr/>
          <p:nvPr/>
        </p:nvCxnSpPr>
        <p:spPr>
          <a:xfrm>
            <a:off x="2719559" y="2705925"/>
            <a:ext cx="1628975" cy="220892"/>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8" name="TextBox 7"/>
          <p:cNvSpPr txBox="1"/>
          <p:nvPr/>
        </p:nvSpPr>
        <p:spPr>
          <a:xfrm>
            <a:off x="457906" y="2218931"/>
            <a:ext cx="2523946" cy="707886"/>
          </a:xfrm>
          <a:prstGeom prst="rect">
            <a:avLst/>
          </a:prstGeom>
          <a:noFill/>
        </p:spPr>
        <p:txBody>
          <a:bodyPr wrap="square" rtlCol="0">
            <a:spAutoFit/>
          </a:bodyPr>
          <a:lstStyle/>
          <a:p>
            <a:r>
              <a:rPr lang="en-US" sz="2000" dirty="0"/>
              <a:t>C</a:t>
            </a:r>
            <a:r>
              <a:rPr lang="en-US" sz="2000" dirty="0" smtClean="0"/>
              <a:t>lick on the Library Weebly for Students</a:t>
            </a:r>
            <a:endParaRPr lang="en-US" sz="2000" dirty="0"/>
          </a:p>
        </p:txBody>
      </p:sp>
    </p:spTree>
    <p:extLst>
      <p:ext uri="{BB962C8B-B14F-4D97-AF65-F5344CB8AC3E}">
        <p14:creationId xmlns:p14="http://schemas.microsoft.com/office/powerpoint/2010/main" val="3934026680"/>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Picture 2" descr="Screen Shot 2015-03-05 at 10.22.24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9790" y="446918"/>
            <a:ext cx="8110798" cy="562994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 name="TextBox 1"/>
          <p:cNvSpPr txBox="1"/>
          <p:nvPr/>
        </p:nvSpPr>
        <p:spPr>
          <a:xfrm>
            <a:off x="938731" y="6317836"/>
            <a:ext cx="7537458" cy="646331"/>
          </a:xfrm>
          <a:prstGeom prst="rect">
            <a:avLst/>
          </a:prstGeom>
          <a:noFill/>
        </p:spPr>
        <p:txBody>
          <a:bodyPr wrap="square" rtlCol="0">
            <a:spAutoFit/>
          </a:bodyPr>
          <a:lstStyle/>
          <a:p>
            <a:r>
              <a:rPr lang="en-US" dirty="0" smtClean="0"/>
              <a:t>The GCCC Library Weebly for students URL is </a:t>
            </a:r>
            <a:r>
              <a:rPr lang="en-US" dirty="0" smtClean="0">
                <a:hlinkClick r:id="rId4"/>
              </a:rPr>
              <a:t>http</a:t>
            </a:r>
            <a:r>
              <a:rPr lang="en-US" dirty="0">
                <a:hlinkClick r:id="rId4"/>
              </a:rPr>
              <a:t>://gccclibrary.weebly.com</a:t>
            </a:r>
            <a:r>
              <a:rPr lang="en-US" dirty="0" smtClean="0">
                <a:hlinkClick r:id="rId4"/>
              </a:rPr>
              <a:t>/</a:t>
            </a:r>
            <a:endParaRPr lang="en-US" dirty="0" smtClean="0"/>
          </a:p>
          <a:p>
            <a:endParaRPr lang="en-US" dirty="0"/>
          </a:p>
        </p:txBody>
      </p:sp>
    </p:spTree>
    <p:extLst>
      <p:ext uri="{BB962C8B-B14F-4D97-AF65-F5344CB8AC3E}">
        <p14:creationId xmlns:p14="http://schemas.microsoft.com/office/powerpoint/2010/main" val="2049926865"/>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5-03-05 at 10.33.52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6045" y="373529"/>
            <a:ext cx="8029720" cy="440655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TextBox 2"/>
          <p:cNvSpPr txBox="1"/>
          <p:nvPr/>
        </p:nvSpPr>
        <p:spPr>
          <a:xfrm>
            <a:off x="2153560" y="5236009"/>
            <a:ext cx="6542206" cy="1200329"/>
          </a:xfrm>
          <a:prstGeom prst="rect">
            <a:avLst/>
          </a:prstGeom>
          <a:noFill/>
        </p:spPr>
        <p:txBody>
          <a:bodyPr wrap="square" rtlCol="0">
            <a:spAutoFit/>
          </a:bodyPr>
          <a:lstStyle/>
          <a:p>
            <a:r>
              <a:rPr lang="en-US" dirty="0" smtClean="0"/>
              <a:t>The Weebly Password is: gccchub</a:t>
            </a:r>
          </a:p>
          <a:p>
            <a:r>
              <a:rPr lang="en-US" dirty="0" smtClean="0"/>
              <a:t>Go to the iRead tab, followed by the Literacy Pro tab. </a:t>
            </a:r>
            <a:r>
              <a:rPr lang="en-US" dirty="0"/>
              <a:t>C</a:t>
            </a:r>
            <a:r>
              <a:rPr lang="en-US" dirty="0" smtClean="0"/>
              <a:t>lick on the Literacy Pro icon. To login students need to type in their username (usually firstnamelastname) and the password </a:t>
            </a:r>
            <a:r>
              <a:rPr lang="en-US" b="1" dirty="0" smtClean="0">
                <a:solidFill>
                  <a:srgbClr val="0000FF"/>
                </a:solidFill>
              </a:rPr>
              <a:t>reading1</a:t>
            </a:r>
            <a:r>
              <a:rPr lang="en-US" dirty="0" smtClean="0"/>
              <a:t>. </a:t>
            </a:r>
            <a:endParaRPr lang="en-US" dirty="0"/>
          </a:p>
        </p:txBody>
      </p:sp>
      <p:cxnSp>
        <p:nvCxnSpPr>
          <p:cNvPr id="5" name="Elbow Connector 4"/>
          <p:cNvCxnSpPr/>
          <p:nvPr/>
        </p:nvCxnSpPr>
        <p:spPr>
          <a:xfrm rot="16200000" flipV="1">
            <a:off x="1269453" y="5135193"/>
            <a:ext cx="1443251" cy="324966"/>
          </a:xfrm>
          <a:prstGeom prst="bentConnector3">
            <a:avLst>
              <a:gd name="adj1" fmla="val 50000"/>
            </a:avLst>
          </a:prstGeom>
          <a:ln>
            <a:tailEnd type="arrow"/>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1427735323"/>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62975" y="1394379"/>
            <a:ext cx="7371800" cy="3416320"/>
          </a:xfrm>
          <a:prstGeom prst="rect">
            <a:avLst/>
          </a:prstGeom>
          <a:noFill/>
        </p:spPr>
        <p:txBody>
          <a:bodyPr wrap="square" rtlCol="0">
            <a:spAutoFit/>
          </a:bodyPr>
          <a:lstStyle/>
          <a:p>
            <a:endParaRPr lang="en-US" dirty="0" smtClean="0"/>
          </a:p>
          <a:p>
            <a:pPr marL="285750" indent="-285750">
              <a:buFont typeface="Arial"/>
              <a:buChar char="•"/>
            </a:pPr>
            <a:r>
              <a:rPr lang="en-US" dirty="0" smtClean="0"/>
              <a:t>Quizzes can be completed at home or at school, but must be done independently by the student.</a:t>
            </a:r>
          </a:p>
          <a:p>
            <a:endParaRPr lang="en-US" dirty="0"/>
          </a:p>
          <a:p>
            <a:pPr marL="285750" indent="-285750">
              <a:buFont typeface="Arial"/>
              <a:buChar char="•"/>
            </a:pPr>
            <a:r>
              <a:rPr lang="en-US" dirty="0" smtClean="0"/>
              <a:t>Some books may not have a quiz – students have the option to write a diary entry for these, that includes a short summary of the book instead.</a:t>
            </a:r>
          </a:p>
          <a:p>
            <a:pPr marL="285750" indent="-285750">
              <a:buFont typeface="Arial"/>
              <a:buChar char="•"/>
            </a:pPr>
            <a:endParaRPr lang="en-US" dirty="0"/>
          </a:p>
          <a:p>
            <a:pPr marL="285750" indent="-285750">
              <a:buFont typeface="Arial"/>
              <a:buChar char="•"/>
            </a:pPr>
            <a:r>
              <a:rPr lang="en-US" dirty="0" smtClean="0"/>
              <a:t>Please come and see us if your child has trouble locating a book or quiz.</a:t>
            </a:r>
          </a:p>
          <a:p>
            <a:endParaRPr lang="en-US" dirty="0"/>
          </a:p>
          <a:p>
            <a:endParaRPr lang="en-US" dirty="0"/>
          </a:p>
        </p:txBody>
      </p:sp>
      <p:sp>
        <p:nvSpPr>
          <p:cNvPr id="4" name="Rectangle 3"/>
          <p:cNvSpPr/>
          <p:nvPr/>
        </p:nvSpPr>
        <p:spPr>
          <a:xfrm>
            <a:off x="1062975" y="496993"/>
            <a:ext cx="1867443" cy="646331"/>
          </a:xfrm>
          <a:prstGeom prst="rect">
            <a:avLst/>
          </a:prstGeom>
        </p:spPr>
        <p:txBody>
          <a:bodyPr wrap="none">
            <a:spAutoFit/>
          </a:bodyPr>
          <a:lstStyle/>
          <a:p>
            <a:r>
              <a:rPr lang="en-US" sz="3600" b="1" dirty="0" smtClean="0"/>
              <a:t>QUIZZES </a:t>
            </a:r>
            <a:endParaRPr lang="en-US" sz="3600" b="1" dirty="0"/>
          </a:p>
        </p:txBody>
      </p:sp>
      <p:pic>
        <p:nvPicPr>
          <p:cNvPr id="5" name="Picture 4" descr="Screen Shot 2014-10-07 at 10.59.53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97856" y="5261236"/>
            <a:ext cx="1333500" cy="1333500"/>
          </a:xfrm>
          <a:prstGeom prst="rect">
            <a:avLst/>
          </a:prstGeom>
        </p:spPr>
      </p:pic>
    </p:spTree>
    <p:extLst>
      <p:ext uri="{BB962C8B-B14F-4D97-AF65-F5344CB8AC3E}">
        <p14:creationId xmlns:p14="http://schemas.microsoft.com/office/powerpoint/2010/main" val="1916730591"/>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5-03-06 at 6.31.27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1180" y="310444"/>
            <a:ext cx="7860708" cy="4537482"/>
          </a:xfrm>
          <a:prstGeom prst="rect">
            <a:avLst/>
          </a:prstGeom>
        </p:spPr>
      </p:pic>
    </p:spTree>
    <p:extLst>
      <p:ext uri="{BB962C8B-B14F-4D97-AF65-F5344CB8AC3E}">
        <p14:creationId xmlns:p14="http://schemas.microsoft.com/office/powerpoint/2010/main" val="2842142270"/>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359646" y="1113442"/>
            <a:ext cx="6962589" cy="2800767"/>
          </a:xfrm>
          <a:prstGeom prst="rect">
            <a:avLst/>
          </a:prstGeom>
          <a:noFill/>
        </p:spPr>
        <p:txBody>
          <a:bodyPr wrap="square" rtlCol="0">
            <a:spAutoFit/>
          </a:bodyPr>
          <a:lstStyle/>
          <a:p>
            <a:endParaRPr lang="en-US" b="1" dirty="0" smtClean="0"/>
          </a:p>
          <a:p>
            <a:endParaRPr lang="en-US" dirty="0" smtClean="0"/>
          </a:p>
          <a:p>
            <a:r>
              <a:rPr lang="en-US" sz="2000" dirty="0" smtClean="0"/>
              <a:t>Quiz pass mark 			</a:t>
            </a:r>
            <a:r>
              <a:rPr lang="en-US" sz="2000" dirty="0"/>
              <a:t>	</a:t>
            </a:r>
            <a:r>
              <a:rPr lang="en-US" sz="2000" dirty="0" smtClean="0"/>
              <a:t>7 out of 10     70%</a:t>
            </a:r>
          </a:p>
          <a:p>
            <a:endParaRPr lang="en-US" sz="2000" dirty="0"/>
          </a:p>
          <a:p>
            <a:r>
              <a:rPr lang="en-US" sz="2000" dirty="0" smtClean="0"/>
              <a:t>Number of quizzes completed per day	1</a:t>
            </a:r>
          </a:p>
          <a:p>
            <a:endParaRPr lang="en-US" sz="2000" dirty="0"/>
          </a:p>
          <a:p>
            <a:r>
              <a:rPr lang="en-US" sz="2000" dirty="0" smtClean="0"/>
              <a:t>Number of days between quiz attempts	1</a:t>
            </a:r>
          </a:p>
          <a:p>
            <a:endParaRPr lang="en-US" sz="2000" dirty="0"/>
          </a:p>
          <a:p>
            <a:r>
              <a:rPr lang="en-US" sz="2000" dirty="0" smtClean="0"/>
              <a:t>Number of attempts to pass quiz		3	</a:t>
            </a:r>
            <a:r>
              <a:rPr lang="en-US" dirty="0" smtClean="0"/>
              <a:t>	</a:t>
            </a:r>
            <a:endParaRPr lang="en-US" dirty="0"/>
          </a:p>
        </p:txBody>
      </p:sp>
      <p:sp>
        <p:nvSpPr>
          <p:cNvPr id="5" name="Rectangle 4"/>
          <p:cNvSpPr/>
          <p:nvPr/>
        </p:nvSpPr>
        <p:spPr>
          <a:xfrm>
            <a:off x="1359646" y="496993"/>
            <a:ext cx="3893539" cy="646331"/>
          </a:xfrm>
          <a:prstGeom prst="rect">
            <a:avLst/>
          </a:prstGeom>
        </p:spPr>
        <p:txBody>
          <a:bodyPr wrap="none">
            <a:spAutoFit/>
          </a:bodyPr>
          <a:lstStyle/>
          <a:p>
            <a:r>
              <a:rPr lang="en-US" sz="3600" b="1" dirty="0" smtClean="0"/>
              <a:t>QUIZ PARAMETERS </a:t>
            </a:r>
            <a:endParaRPr lang="en-US" sz="3600" b="1" dirty="0"/>
          </a:p>
        </p:txBody>
      </p:sp>
      <p:pic>
        <p:nvPicPr>
          <p:cNvPr id="6" name="Picture 5" descr="Screen Shot 2014-10-07 at 10.59.53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97856" y="5261236"/>
            <a:ext cx="1333500" cy="1333500"/>
          </a:xfrm>
          <a:prstGeom prst="rect">
            <a:avLst/>
          </a:prstGeom>
        </p:spPr>
      </p:pic>
    </p:spTree>
    <p:extLst>
      <p:ext uri="{BB962C8B-B14F-4D97-AF65-F5344CB8AC3E}">
        <p14:creationId xmlns:p14="http://schemas.microsoft.com/office/powerpoint/2010/main" val="989582334"/>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reen Shot 2014-10-13 at 12.27.50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9412" y="1143324"/>
            <a:ext cx="8860118" cy="3609041"/>
          </a:xfrm>
          <a:prstGeom prst="rect">
            <a:avLst/>
          </a:prstGeom>
        </p:spPr>
      </p:pic>
      <p:sp>
        <p:nvSpPr>
          <p:cNvPr id="4" name="Rectangle 3"/>
          <p:cNvSpPr/>
          <p:nvPr/>
        </p:nvSpPr>
        <p:spPr>
          <a:xfrm>
            <a:off x="1062975" y="496993"/>
            <a:ext cx="3205074" cy="646331"/>
          </a:xfrm>
          <a:prstGeom prst="rect">
            <a:avLst/>
          </a:prstGeom>
        </p:spPr>
        <p:txBody>
          <a:bodyPr wrap="none">
            <a:spAutoFit/>
          </a:bodyPr>
          <a:lstStyle/>
          <a:p>
            <a:r>
              <a:rPr lang="en-US" sz="3600" b="1" dirty="0" smtClean="0"/>
              <a:t>AWARD LEVELS</a:t>
            </a:r>
            <a:endParaRPr lang="en-US" sz="3600" b="1" dirty="0"/>
          </a:p>
        </p:txBody>
      </p:sp>
    </p:spTree>
    <p:extLst>
      <p:ext uri="{BB962C8B-B14F-4D97-AF65-F5344CB8AC3E}">
        <p14:creationId xmlns:p14="http://schemas.microsoft.com/office/powerpoint/2010/main" val="2238555237"/>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62976" y="1662865"/>
            <a:ext cx="6985264" cy="1200329"/>
          </a:xfrm>
          <a:prstGeom prst="rect">
            <a:avLst/>
          </a:prstGeom>
          <a:noFill/>
        </p:spPr>
        <p:txBody>
          <a:bodyPr wrap="square" rtlCol="0">
            <a:spAutoFit/>
          </a:bodyPr>
          <a:lstStyle/>
          <a:p>
            <a:endParaRPr lang="en-US" dirty="0" smtClean="0"/>
          </a:p>
          <a:p>
            <a:r>
              <a:rPr lang="en-US" dirty="0" smtClean="0"/>
              <a:t>Lit Pro tests are taken at regular intervals throughout the year to test the progress. Often if students have been reading and completing quizzes consistently their Lexile score will increase.</a:t>
            </a:r>
            <a:endParaRPr lang="en-US" dirty="0"/>
          </a:p>
        </p:txBody>
      </p:sp>
      <p:sp>
        <p:nvSpPr>
          <p:cNvPr id="3" name="Rectangle 2"/>
          <p:cNvSpPr/>
          <p:nvPr/>
        </p:nvSpPr>
        <p:spPr>
          <a:xfrm>
            <a:off x="1062975" y="496993"/>
            <a:ext cx="5072498" cy="646331"/>
          </a:xfrm>
          <a:prstGeom prst="rect">
            <a:avLst/>
          </a:prstGeom>
        </p:spPr>
        <p:txBody>
          <a:bodyPr wrap="none">
            <a:spAutoFit/>
          </a:bodyPr>
          <a:lstStyle/>
          <a:p>
            <a:r>
              <a:rPr lang="en-US" sz="3600" b="1" dirty="0" smtClean="0"/>
              <a:t>MONITORING PROGRESS </a:t>
            </a:r>
          </a:p>
        </p:txBody>
      </p:sp>
      <p:pic>
        <p:nvPicPr>
          <p:cNvPr id="4" name="Picture 3" descr="Screen Shot 2015-03-05 at 9.25.27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43182" y="3839882"/>
            <a:ext cx="3073400" cy="622300"/>
          </a:xfrm>
          <a:prstGeom prst="rect">
            <a:avLst/>
          </a:prstGeom>
        </p:spPr>
      </p:pic>
    </p:spTree>
    <p:extLst>
      <p:ext uri="{BB962C8B-B14F-4D97-AF65-F5344CB8AC3E}">
        <p14:creationId xmlns:p14="http://schemas.microsoft.com/office/powerpoint/2010/main" val="2584633389"/>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WAYS TO SUPPORT A READER</a:t>
            </a:r>
            <a:endParaRPr lang="en-US" dirty="0"/>
          </a:p>
        </p:txBody>
      </p:sp>
      <p:sp>
        <p:nvSpPr>
          <p:cNvPr id="3" name="Vertical Text Placeholder 2"/>
          <p:cNvSpPr>
            <a:spLocks noGrp="1"/>
          </p:cNvSpPr>
          <p:nvPr>
            <p:ph type="body" orient="vert" idx="1"/>
          </p:nvPr>
        </p:nvSpPr>
        <p:spPr/>
        <p:txBody>
          <a:bodyPr vert="horz">
            <a:normAutofit fontScale="77500" lnSpcReduction="20000"/>
          </a:bodyPr>
          <a:lstStyle/>
          <a:p>
            <a:pPr lvl="1">
              <a:lnSpc>
                <a:spcPct val="120000"/>
              </a:lnSpc>
            </a:pPr>
            <a:r>
              <a:rPr lang="en-AU" sz="1900" dirty="0"/>
              <a:t>Read books in the appropriate Lexile reading range (from </a:t>
            </a:r>
            <a:r>
              <a:rPr lang="en-AU" sz="1900" dirty="0" smtClean="0"/>
              <a:t>100 </a:t>
            </a:r>
            <a:r>
              <a:rPr lang="en-AU" sz="1900" dirty="0"/>
              <a:t>Lexiles below to 50 Lexiles above </a:t>
            </a:r>
            <a:r>
              <a:rPr lang="en-AU" sz="1900" dirty="0" smtClean="0"/>
              <a:t>the </a:t>
            </a:r>
            <a:r>
              <a:rPr lang="en-AU" sz="1900" dirty="0"/>
              <a:t>measure indicated).  </a:t>
            </a:r>
          </a:p>
          <a:p>
            <a:pPr lvl="1">
              <a:lnSpc>
                <a:spcPct val="120000"/>
              </a:lnSpc>
            </a:pPr>
            <a:r>
              <a:rPr lang="en-AU" sz="1900" dirty="0" smtClean="0"/>
              <a:t>Use </a:t>
            </a:r>
            <a:r>
              <a:rPr lang="en-AU" sz="1900" dirty="0"/>
              <a:t>reading strategies such as summarising books read, identifying the main idea, visualising the story </a:t>
            </a:r>
            <a:r>
              <a:rPr lang="en-AU" sz="1900" dirty="0" smtClean="0"/>
              <a:t>(the </a:t>
            </a:r>
            <a:r>
              <a:rPr lang="en-AU" sz="1900" dirty="0"/>
              <a:t>setting, characters, and what is happening), and predicting what will happen next in the </a:t>
            </a:r>
            <a:r>
              <a:rPr lang="en-AU" sz="1900" dirty="0" smtClean="0"/>
              <a:t>book. </a:t>
            </a:r>
            <a:endParaRPr lang="en-AU" sz="1900" dirty="0"/>
          </a:p>
          <a:p>
            <a:pPr lvl="1">
              <a:lnSpc>
                <a:spcPct val="120000"/>
              </a:lnSpc>
            </a:pPr>
            <a:r>
              <a:rPr lang="en-AU" sz="1900" dirty="0"/>
              <a:t>Asking questions (who, what, where, when, how, why) before, during and after reading to increase reading comprehension. </a:t>
            </a:r>
          </a:p>
          <a:p>
            <a:pPr lvl="1">
              <a:lnSpc>
                <a:spcPct val="120000"/>
              </a:lnSpc>
            </a:pPr>
            <a:r>
              <a:rPr lang="en-AU" sz="1900" dirty="0"/>
              <a:t>Relate personal experiences and knowledge to books, to understand the topics and ideas presented. Identify the sequence of events in a book (the order in which events happen).</a:t>
            </a:r>
          </a:p>
          <a:p>
            <a:pPr lvl="1">
              <a:lnSpc>
                <a:spcPct val="120000"/>
              </a:lnSpc>
            </a:pPr>
            <a:r>
              <a:rPr lang="en-AU" sz="1900" dirty="0"/>
              <a:t>Build vocabulary by reading and discussing books. Keep track of new vocabulary learned and use it in conversation and writing</a:t>
            </a:r>
            <a:r>
              <a:rPr lang="en-AU" sz="1900" dirty="0" smtClean="0"/>
              <a:t>.</a:t>
            </a:r>
          </a:p>
          <a:p>
            <a:pPr lvl="1">
              <a:lnSpc>
                <a:spcPct val="120000"/>
              </a:lnSpc>
            </a:pPr>
            <a:r>
              <a:rPr lang="en-AU" sz="1900" dirty="0" smtClean="0"/>
              <a:t>Set aside time to read at home.</a:t>
            </a:r>
          </a:p>
          <a:p>
            <a:pPr lvl="1">
              <a:lnSpc>
                <a:spcPct val="120000"/>
              </a:lnSpc>
            </a:pPr>
            <a:r>
              <a:rPr lang="en-AU" sz="1900" dirty="0" smtClean="0"/>
              <a:t>Set an example and be a reader too.</a:t>
            </a:r>
          </a:p>
          <a:p>
            <a:pPr marL="0" lvl="1" indent="0">
              <a:lnSpc>
                <a:spcPct val="120000"/>
              </a:lnSpc>
              <a:buNone/>
            </a:pPr>
            <a:endParaRPr lang="en-AU" sz="1900" dirty="0" smtClean="0"/>
          </a:p>
          <a:p>
            <a:pPr marL="237744" lvl="2" indent="0">
              <a:buNone/>
            </a:pPr>
            <a:endParaRPr lang="en-US" sz="1800" dirty="0"/>
          </a:p>
        </p:txBody>
      </p:sp>
      <p:pic>
        <p:nvPicPr>
          <p:cNvPr id="4" name="Picture 3" descr="Screen Shot 2014-10-07 at 10.59.53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97856" y="5261236"/>
            <a:ext cx="1333500" cy="1333500"/>
          </a:xfrm>
          <a:prstGeom prst="rect">
            <a:avLst/>
          </a:prstGeom>
        </p:spPr>
      </p:pic>
    </p:spTree>
    <p:extLst>
      <p:ext uri="{BB962C8B-B14F-4D97-AF65-F5344CB8AC3E}">
        <p14:creationId xmlns:p14="http://schemas.microsoft.com/office/powerpoint/2010/main" val="2817588127"/>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4-06-17 at 2.59.44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22182" y="828344"/>
            <a:ext cx="2331382" cy="530942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TextBox 2"/>
          <p:cNvSpPr txBox="1"/>
          <p:nvPr/>
        </p:nvSpPr>
        <p:spPr>
          <a:xfrm>
            <a:off x="726365" y="2110532"/>
            <a:ext cx="5115275" cy="1938992"/>
          </a:xfrm>
          <a:prstGeom prst="rect">
            <a:avLst/>
          </a:prstGeom>
          <a:noFill/>
        </p:spPr>
        <p:txBody>
          <a:bodyPr wrap="square" rtlCol="0">
            <a:spAutoFit/>
          </a:bodyPr>
          <a:lstStyle/>
          <a:p>
            <a:pPr marL="342900" indent="-342900">
              <a:buFont typeface="Arial"/>
              <a:buChar char="•"/>
            </a:pPr>
            <a:r>
              <a:rPr lang="en-US" sz="2000" dirty="0"/>
              <a:t>Personalises reading </a:t>
            </a:r>
            <a:r>
              <a:rPr lang="en-US" sz="2000" dirty="0" smtClean="0"/>
              <a:t>by matching students to appropriate texts, based on their current reading and comprehension level. This promotes success and increases their enjoyment, confidence, competence and control of the reading process.</a:t>
            </a:r>
            <a:r>
              <a:rPr lang="en-US" sz="2000" dirty="0"/>
              <a:t> </a:t>
            </a:r>
            <a:endParaRPr lang="en-US" sz="2000" dirty="0" smtClean="0"/>
          </a:p>
        </p:txBody>
      </p:sp>
      <p:sp>
        <p:nvSpPr>
          <p:cNvPr id="4" name="Title 1"/>
          <p:cNvSpPr txBox="1">
            <a:spLocks/>
          </p:cNvSpPr>
          <p:nvPr/>
        </p:nvSpPr>
        <p:spPr>
          <a:xfrm>
            <a:off x="661766" y="1198133"/>
            <a:ext cx="7784725" cy="548640"/>
          </a:xfrm>
          <a:prstGeom prst="rect">
            <a:avLst/>
          </a:prstGeom>
        </p:spPr>
        <p:txBody>
          <a:bodyPr/>
          <a:lstStyle>
            <a:lvl1pPr algn="l" defTabSz="914400" rtl="0" eaLnBrk="1" latinLnBrk="0" hangingPunct="1">
              <a:spcBef>
                <a:spcPct val="0"/>
              </a:spcBef>
              <a:buNone/>
              <a:defRPr sz="2800" kern="1200" cap="all" baseline="0">
                <a:solidFill>
                  <a:schemeClr val="tx1"/>
                </a:solidFill>
                <a:latin typeface="+mj-lt"/>
                <a:ea typeface="+mj-ea"/>
                <a:cs typeface="+mj-cs"/>
              </a:defRPr>
            </a:lvl1pPr>
          </a:lstStyle>
          <a:p>
            <a:r>
              <a:rPr lang="en-US" dirty="0" smtClean="0"/>
              <a:t>BENEFITS OF THE PROGRAM</a:t>
            </a:r>
            <a:endParaRPr lang="en-US" dirty="0"/>
          </a:p>
        </p:txBody>
      </p:sp>
    </p:spTree>
    <p:extLst>
      <p:ext uri="{BB962C8B-B14F-4D97-AF65-F5344CB8AC3E}">
        <p14:creationId xmlns:p14="http://schemas.microsoft.com/office/powerpoint/2010/main" val="476768564"/>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62975" y="1421992"/>
            <a:ext cx="7413214" cy="2092881"/>
          </a:xfrm>
          <a:prstGeom prst="rect">
            <a:avLst/>
          </a:prstGeom>
        </p:spPr>
        <p:txBody>
          <a:bodyPr wrap="square">
            <a:spAutoFit/>
          </a:bodyPr>
          <a:lstStyle/>
          <a:p>
            <a:pPr marL="285750" indent="-285750">
              <a:buFont typeface="Arial"/>
              <a:buChar char="•"/>
            </a:pPr>
            <a:r>
              <a:rPr lang="en-US" sz="1600" dirty="0" smtClean="0"/>
              <a:t>Reading </a:t>
            </a:r>
            <a:r>
              <a:rPr lang="en-US" sz="1600" dirty="0"/>
              <a:t>is an essential skill for all </a:t>
            </a:r>
            <a:r>
              <a:rPr lang="en-US" sz="1600" dirty="0" smtClean="0"/>
              <a:t>learners. Research proves that students </a:t>
            </a:r>
            <a:r>
              <a:rPr lang="en-US" sz="1600" dirty="0"/>
              <a:t>who </a:t>
            </a:r>
            <a:r>
              <a:rPr lang="en-US" sz="1600" dirty="0" smtClean="0"/>
              <a:t>consistently read </a:t>
            </a:r>
            <a:r>
              <a:rPr lang="en-US" sz="1600" dirty="0"/>
              <a:t>independently become better readers, score higher on achievement tests in all subject areas, and have greater content knowledge than those who do </a:t>
            </a:r>
            <a:r>
              <a:rPr lang="en-US" sz="1600" dirty="0" smtClean="0"/>
              <a:t>not. </a:t>
            </a:r>
          </a:p>
          <a:p>
            <a:pPr marL="285750" indent="-285750">
              <a:buFont typeface="Arial"/>
              <a:buChar char="•"/>
            </a:pPr>
            <a:endParaRPr lang="en-US" sz="1600" dirty="0"/>
          </a:p>
          <a:p>
            <a:pPr marL="285750" indent="-285750">
              <a:buFont typeface="Arial"/>
              <a:buChar char="•"/>
            </a:pPr>
            <a:r>
              <a:rPr lang="en-US" sz="1600" dirty="0" smtClean="0"/>
              <a:t>Reading increases vocabulary,</a:t>
            </a:r>
            <a:r>
              <a:rPr lang="en-US" sz="1600" dirty="0"/>
              <a:t> fluency</a:t>
            </a:r>
            <a:r>
              <a:rPr lang="en-US" sz="1600" dirty="0" smtClean="0"/>
              <a:t> and the development of comprehension skills. It builds self-discipline and provides an outlet for enjoyment and relaxation.</a:t>
            </a:r>
          </a:p>
          <a:p>
            <a:endParaRPr lang="en-US" dirty="0"/>
          </a:p>
        </p:txBody>
      </p:sp>
      <p:sp>
        <p:nvSpPr>
          <p:cNvPr id="3" name="Rectangle 2"/>
          <p:cNvSpPr/>
          <p:nvPr/>
        </p:nvSpPr>
        <p:spPr>
          <a:xfrm>
            <a:off x="1062975" y="496993"/>
            <a:ext cx="3891735" cy="646331"/>
          </a:xfrm>
          <a:prstGeom prst="rect">
            <a:avLst/>
          </a:prstGeom>
        </p:spPr>
        <p:txBody>
          <a:bodyPr wrap="none">
            <a:spAutoFit/>
          </a:bodyPr>
          <a:lstStyle/>
          <a:p>
            <a:r>
              <a:rPr lang="en-US" sz="3600" b="1" dirty="0" smtClean="0"/>
              <a:t>READ, READ, READ </a:t>
            </a:r>
          </a:p>
        </p:txBody>
      </p:sp>
      <p:pic>
        <p:nvPicPr>
          <p:cNvPr id="7" name="Picture 6" descr="FullSizeRender (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1121" y="3515450"/>
            <a:ext cx="3553243" cy="284919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8" name="Picture 7" descr="FullSizeRender (3).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16660" y="3511408"/>
            <a:ext cx="3521479" cy="285323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780922192"/>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5-03-06 at 6.28.50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86005" y="2358805"/>
            <a:ext cx="3989917" cy="2032000"/>
          </a:xfrm>
          <a:prstGeom prst="rect">
            <a:avLst/>
          </a:prstGeom>
        </p:spPr>
      </p:pic>
      <p:sp>
        <p:nvSpPr>
          <p:cNvPr id="4" name="TextBox 3"/>
          <p:cNvSpPr txBox="1"/>
          <p:nvPr/>
        </p:nvSpPr>
        <p:spPr>
          <a:xfrm>
            <a:off x="1058333" y="701119"/>
            <a:ext cx="7380111" cy="1754327"/>
          </a:xfrm>
          <a:prstGeom prst="rect">
            <a:avLst/>
          </a:prstGeom>
          <a:noFill/>
        </p:spPr>
        <p:txBody>
          <a:bodyPr wrap="square" rtlCol="0">
            <a:spAutoFit/>
          </a:bodyPr>
          <a:lstStyle/>
          <a:p>
            <a:r>
              <a:rPr lang="en-AU" dirty="0" smtClean="0"/>
              <a:t>Please remember </a:t>
            </a:r>
            <a:r>
              <a:rPr lang="en-AU" dirty="0"/>
              <a:t>this is an individualised program and it is important not to compare students’ reading level with </a:t>
            </a:r>
            <a:r>
              <a:rPr lang="en-AU" dirty="0" smtClean="0"/>
              <a:t>others. If </a:t>
            </a:r>
            <a:r>
              <a:rPr lang="en-AU" dirty="0"/>
              <a:t>you have any questions about the program please talk to your child’s class teacher or library </a:t>
            </a:r>
            <a:r>
              <a:rPr lang="en-AU" dirty="0" smtClean="0"/>
              <a:t>staff </a:t>
            </a:r>
            <a:r>
              <a:rPr lang="en-US" dirty="0" smtClean="0"/>
              <a:t>(</a:t>
            </a:r>
            <a:r>
              <a:rPr lang="en-US" dirty="0" smtClean="0">
                <a:hlinkClick r:id="rId3"/>
              </a:rPr>
              <a:t>library</a:t>
            </a:r>
            <a:r>
              <a:rPr lang="en-US" dirty="0">
                <a:hlinkClick r:id="rId3"/>
              </a:rPr>
              <a:t>@</a:t>
            </a:r>
            <a:r>
              <a:rPr lang="en-US" dirty="0" smtClean="0">
                <a:hlinkClick r:id="rId3"/>
              </a:rPr>
              <a:t>gccc.qld.edu.au</a:t>
            </a:r>
            <a:r>
              <a:rPr lang="en-US" dirty="0" smtClean="0"/>
              <a:t>). </a:t>
            </a:r>
            <a:r>
              <a:rPr lang="en-AU" dirty="0" smtClean="0"/>
              <a:t>Questions </a:t>
            </a:r>
            <a:r>
              <a:rPr lang="en-AU" dirty="0"/>
              <a:t>about your child’s reading progress are best directed to the class teacher.</a:t>
            </a:r>
          </a:p>
          <a:p>
            <a:r>
              <a:rPr lang="en-AU" dirty="0"/>
              <a:t> </a:t>
            </a:r>
          </a:p>
        </p:txBody>
      </p:sp>
      <p:sp>
        <p:nvSpPr>
          <p:cNvPr id="3" name="Rectangle 2"/>
          <p:cNvSpPr/>
          <p:nvPr/>
        </p:nvSpPr>
        <p:spPr>
          <a:xfrm>
            <a:off x="1397961" y="4504387"/>
            <a:ext cx="6764386" cy="369332"/>
          </a:xfrm>
          <a:prstGeom prst="rect">
            <a:avLst/>
          </a:prstGeom>
        </p:spPr>
        <p:txBody>
          <a:bodyPr wrap="square">
            <a:spAutoFit/>
          </a:bodyPr>
          <a:lstStyle/>
          <a:p>
            <a:r>
              <a:rPr lang="en-US" dirty="0"/>
              <a:t>Thank you for partnering with us to promote </a:t>
            </a:r>
            <a:r>
              <a:rPr lang="en-US" dirty="0" smtClean="0"/>
              <a:t>reading at GCCC. </a:t>
            </a:r>
            <a:endParaRPr lang="en-US" dirty="0"/>
          </a:p>
        </p:txBody>
      </p:sp>
    </p:spTree>
    <p:extLst>
      <p:ext uri="{BB962C8B-B14F-4D97-AF65-F5344CB8AC3E}">
        <p14:creationId xmlns:p14="http://schemas.microsoft.com/office/powerpoint/2010/main" val="2269700961"/>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OTHER BENEFITS</a:t>
            </a:r>
            <a:endParaRPr lang="en-US" dirty="0"/>
          </a:p>
        </p:txBody>
      </p:sp>
      <p:sp>
        <p:nvSpPr>
          <p:cNvPr id="3" name="Content Placeholder 2"/>
          <p:cNvSpPr>
            <a:spLocks noGrp="1"/>
          </p:cNvSpPr>
          <p:nvPr>
            <p:ph idx="1"/>
          </p:nvPr>
        </p:nvSpPr>
        <p:spPr>
          <a:xfrm>
            <a:off x="822960" y="1167756"/>
            <a:ext cx="7520940" cy="3512722"/>
          </a:xfrm>
        </p:spPr>
        <p:txBody>
          <a:bodyPr>
            <a:normAutofit lnSpcReduction="10000"/>
          </a:bodyPr>
          <a:lstStyle/>
          <a:p>
            <a:pPr lvl="1"/>
            <a:r>
              <a:rPr lang="en-US" sz="2000" dirty="0" smtClean="0"/>
              <a:t>Offers </a:t>
            </a:r>
            <a:r>
              <a:rPr lang="en-US" sz="2000" dirty="0"/>
              <a:t>great incentives to </a:t>
            </a:r>
            <a:r>
              <a:rPr lang="en-US" sz="2000" dirty="0" smtClean="0"/>
              <a:t>reward reading and comprehension.</a:t>
            </a:r>
            <a:endParaRPr lang="en-AU" sz="2000" dirty="0"/>
          </a:p>
          <a:p>
            <a:pPr lvl="1"/>
            <a:r>
              <a:rPr lang="en-US" sz="2000" dirty="0"/>
              <a:t>Goal setting is highly motivating for students and encourages </a:t>
            </a:r>
            <a:endParaRPr lang="en-US" sz="2000" dirty="0" smtClean="0"/>
          </a:p>
          <a:p>
            <a:pPr marL="0" lvl="1" indent="0">
              <a:buNone/>
            </a:pPr>
            <a:r>
              <a:rPr lang="en-US" sz="2000" dirty="0"/>
              <a:t> </a:t>
            </a:r>
            <a:r>
              <a:rPr lang="en-US" sz="2000" dirty="0" smtClean="0"/>
              <a:t>  self</a:t>
            </a:r>
            <a:r>
              <a:rPr lang="en-US" sz="2000" dirty="0"/>
              <a:t>-directed learning. </a:t>
            </a:r>
            <a:endParaRPr lang="en-US" sz="2000" dirty="0" smtClean="0"/>
          </a:p>
          <a:p>
            <a:pPr lvl="1"/>
            <a:r>
              <a:rPr lang="en-US" sz="2000" dirty="0" smtClean="0"/>
              <a:t>Students can choose their own titles.</a:t>
            </a:r>
            <a:endParaRPr lang="en-AU" sz="2000" dirty="0"/>
          </a:p>
          <a:p>
            <a:pPr lvl="1"/>
            <a:r>
              <a:rPr lang="en-US" sz="2000" dirty="0" smtClean="0"/>
              <a:t>Helps build </a:t>
            </a:r>
            <a:r>
              <a:rPr lang="en-US" sz="2000" dirty="0"/>
              <a:t>a lifelong love of reading and learning. </a:t>
            </a:r>
            <a:endParaRPr lang="en-AU" sz="2000" dirty="0"/>
          </a:p>
          <a:p>
            <a:pPr lvl="1"/>
            <a:r>
              <a:rPr lang="en-US" sz="2000" dirty="0"/>
              <a:t>Many students enjoy the web-based aspect of the program</a:t>
            </a:r>
            <a:r>
              <a:rPr lang="en-US" sz="2000" dirty="0" smtClean="0"/>
              <a:t>.</a:t>
            </a:r>
          </a:p>
          <a:p>
            <a:pPr lvl="1"/>
            <a:r>
              <a:rPr lang="en-US" sz="2000" dirty="0" smtClean="0"/>
              <a:t>Accessible at home and at school.</a:t>
            </a:r>
            <a:endParaRPr lang="en-AU" sz="2000" dirty="0"/>
          </a:p>
          <a:p>
            <a:pPr lvl="1"/>
            <a:r>
              <a:rPr lang="en-US" sz="2000" dirty="0" smtClean="0"/>
              <a:t>Helps </a:t>
            </a:r>
            <a:r>
              <a:rPr lang="en-US" sz="2000" dirty="0"/>
              <a:t>teachers set measurable </a:t>
            </a:r>
            <a:r>
              <a:rPr lang="en-US" sz="2000" dirty="0" smtClean="0"/>
              <a:t>goals for students, and to monitor </a:t>
            </a:r>
            <a:r>
              <a:rPr lang="en-US" sz="2000" dirty="0"/>
              <a:t>and evaluate reading progress regularly.</a:t>
            </a:r>
            <a:endParaRPr lang="en-AU" sz="2000" dirty="0"/>
          </a:p>
          <a:p>
            <a:pPr lvl="1"/>
            <a:r>
              <a:rPr lang="en-US" sz="2000" dirty="0"/>
              <a:t>Uses real books from major children's publishers, both Australian and international</a:t>
            </a:r>
            <a:r>
              <a:rPr lang="en-US" sz="2000" dirty="0" smtClean="0"/>
              <a:t>.</a:t>
            </a:r>
            <a:endParaRPr lang="en-AU" sz="2000" dirty="0"/>
          </a:p>
        </p:txBody>
      </p:sp>
      <p:pic>
        <p:nvPicPr>
          <p:cNvPr id="4" name="Picture 3" descr="Screen Shot 2014-06-17 at 3.21.01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31024" y="4849043"/>
            <a:ext cx="1920782" cy="1603589"/>
          </a:xfrm>
          <a:prstGeom prst="rect">
            <a:avLst/>
          </a:prstGeom>
        </p:spPr>
      </p:pic>
      <p:pic>
        <p:nvPicPr>
          <p:cNvPr id="5" name="Picture 4" descr="Screen Shot 2014-06-17 at 3.21.08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46866" y="4486862"/>
            <a:ext cx="1897034" cy="1150170"/>
          </a:xfrm>
          <a:prstGeom prst="rect">
            <a:avLst/>
          </a:prstGeom>
        </p:spPr>
      </p:pic>
    </p:spTree>
    <p:extLst>
      <p:ext uri="{BB962C8B-B14F-4D97-AF65-F5344CB8AC3E}">
        <p14:creationId xmlns:p14="http://schemas.microsoft.com/office/powerpoint/2010/main" val="3305339397"/>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Screen Shot 2015-03-06 at 6.29.41 am.png"/>
          <p:cNvPicPr>
            <a:picLocks noGrp="1" noChangeAspect="1"/>
          </p:cNvPicPr>
          <p:nvPr>
            <p:ph idx="1"/>
          </p:nvPr>
        </p:nvPicPr>
        <p:blipFill rotWithShape="1">
          <a:blip r:embed="rId2">
            <a:extLst>
              <a:ext uri="{28A0092B-C50C-407E-A947-70E740481C1C}">
                <a14:useLocalDpi xmlns:a14="http://schemas.microsoft.com/office/drawing/2010/main" val="0"/>
              </a:ext>
            </a:extLst>
          </a:blip>
          <a:srcRect t="-9825" b="-242"/>
          <a:stretch/>
        </p:blipFill>
        <p:spPr>
          <a:xfrm>
            <a:off x="822325" y="-169334"/>
            <a:ext cx="7521575" cy="5136445"/>
          </a:xfrm>
        </p:spPr>
      </p:pic>
    </p:spTree>
    <p:extLst>
      <p:ext uri="{BB962C8B-B14F-4D97-AF65-F5344CB8AC3E}">
        <p14:creationId xmlns:p14="http://schemas.microsoft.com/office/powerpoint/2010/main" val="1038084123"/>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Screen Shot 2015-03-06 at 6.30.18 am.png"/>
          <p:cNvPicPr>
            <a:picLocks noGrp="1" noChangeAspect="1"/>
          </p:cNvPicPr>
          <p:nvPr>
            <p:ph idx="1"/>
          </p:nvPr>
        </p:nvPicPr>
        <p:blipFill rotWithShape="1">
          <a:blip r:embed="rId2">
            <a:extLst>
              <a:ext uri="{28A0092B-C50C-407E-A947-70E740481C1C}">
                <a14:useLocalDpi xmlns:a14="http://schemas.microsoft.com/office/drawing/2010/main" val="0"/>
              </a:ext>
            </a:extLst>
          </a:blip>
          <a:srcRect t="-3566" b="880"/>
          <a:stretch/>
        </p:blipFill>
        <p:spPr>
          <a:xfrm>
            <a:off x="822960" y="239889"/>
            <a:ext cx="7520940" cy="4459112"/>
          </a:xfrm>
        </p:spPr>
      </p:pic>
    </p:spTree>
    <p:extLst>
      <p:ext uri="{BB962C8B-B14F-4D97-AF65-F5344CB8AC3E}">
        <p14:creationId xmlns:p14="http://schemas.microsoft.com/office/powerpoint/2010/main" val="18909198"/>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Screen Shot 2015-03-06 at 6.29.54 am.png"/>
          <p:cNvPicPr>
            <a:picLocks noGrp="1" noChangeAspect="1"/>
          </p:cNvPicPr>
          <p:nvPr>
            <p:ph idx="1"/>
          </p:nvPr>
        </p:nvPicPr>
        <p:blipFill rotWithShape="1">
          <a:blip r:embed="rId2">
            <a:extLst>
              <a:ext uri="{28A0092B-C50C-407E-A947-70E740481C1C}">
                <a14:useLocalDpi xmlns:a14="http://schemas.microsoft.com/office/drawing/2010/main" val="0"/>
              </a:ext>
            </a:extLst>
          </a:blip>
          <a:srcRect t="-10789" b="783"/>
          <a:stretch/>
        </p:blipFill>
        <p:spPr>
          <a:xfrm>
            <a:off x="837071" y="0"/>
            <a:ext cx="7803252" cy="4680478"/>
          </a:xfrm>
        </p:spPr>
      </p:pic>
    </p:spTree>
    <p:extLst>
      <p:ext uri="{BB962C8B-B14F-4D97-AF65-F5344CB8AC3E}">
        <p14:creationId xmlns:p14="http://schemas.microsoft.com/office/powerpoint/2010/main" val="1575894305"/>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Screen Shot 2015-03-06 at 6.30.26 am.png"/>
          <p:cNvPicPr>
            <a:picLocks noGrp="1" noChangeAspect="1"/>
          </p:cNvPicPr>
          <p:nvPr>
            <p:ph idx="1"/>
          </p:nvPr>
        </p:nvPicPr>
        <p:blipFill rotWithShape="1">
          <a:blip r:embed="rId2">
            <a:extLst>
              <a:ext uri="{28A0092B-C50C-407E-A947-70E740481C1C}">
                <a14:useLocalDpi xmlns:a14="http://schemas.microsoft.com/office/drawing/2010/main" val="0"/>
              </a:ext>
            </a:extLst>
          </a:blip>
          <a:srcRect t="-1198" b="-6710"/>
          <a:stretch/>
        </p:blipFill>
        <p:spPr>
          <a:xfrm>
            <a:off x="822960" y="395111"/>
            <a:ext cx="7520940" cy="4783667"/>
          </a:xfrm>
        </p:spPr>
      </p:pic>
    </p:spTree>
    <p:extLst>
      <p:ext uri="{BB962C8B-B14F-4D97-AF65-F5344CB8AC3E}">
        <p14:creationId xmlns:p14="http://schemas.microsoft.com/office/powerpoint/2010/main" val="1062662808"/>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822960" y="509993"/>
            <a:ext cx="7520940" cy="548640"/>
          </a:xfrm>
        </p:spPr>
        <p:txBody>
          <a:bodyPr/>
          <a:lstStyle/>
          <a:p>
            <a:r>
              <a:rPr lang="en-US" dirty="0" smtClean="0"/>
              <a:t>WHAT IS A LEXILE?</a:t>
            </a:r>
            <a:endParaRPr lang="en-US" dirty="0"/>
          </a:p>
        </p:txBody>
      </p:sp>
      <p:pic>
        <p:nvPicPr>
          <p:cNvPr id="14" name="Picture 13" descr="Screen Shot 2014-06-17 at 3.21.14 pm.png"/>
          <p:cNvPicPr>
            <a:picLocks noChangeAspect="1"/>
          </p:cNvPicPr>
          <p:nvPr/>
        </p:nvPicPr>
        <p:blipFill rotWithShape="1">
          <a:blip r:embed="rId2">
            <a:extLst>
              <a:ext uri="{28A0092B-C50C-407E-A947-70E740481C1C}">
                <a14:useLocalDpi xmlns:a14="http://schemas.microsoft.com/office/drawing/2010/main" val="0"/>
              </a:ext>
            </a:extLst>
          </a:blip>
          <a:srcRect b="15556"/>
          <a:stretch/>
        </p:blipFill>
        <p:spPr>
          <a:xfrm>
            <a:off x="3545864" y="3844027"/>
            <a:ext cx="5011167" cy="59422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5" name="TextBox 14"/>
          <p:cNvSpPr txBox="1"/>
          <p:nvPr/>
        </p:nvSpPr>
        <p:spPr>
          <a:xfrm>
            <a:off x="924925" y="1532435"/>
            <a:ext cx="7418975" cy="1477328"/>
          </a:xfrm>
          <a:prstGeom prst="rect">
            <a:avLst/>
          </a:prstGeom>
          <a:noFill/>
        </p:spPr>
        <p:txBody>
          <a:bodyPr wrap="square" rtlCol="0">
            <a:spAutoFit/>
          </a:bodyPr>
          <a:lstStyle/>
          <a:p>
            <a:endParaRPr lang="en-US" dirty="0" smtClean="0"/>
          </a:p>
          <a:p>
            <a:r>
              <a:rPr lang="en-US" dirty="0" smtClean="0"/>
              <a:t>A Lexile is a unit that measures the amount of challenge presented by a passage of text. If we know the Lexile measure of a book and we know the Lexile measure of a child, we can tell how the book matches the child’s reading ability – whether it’s too easy, too difficult or just right.</a:t>
            </a:r>
            <a:endParaRPr lang="en-US" dirty="0"/>
          </a:p>
        </p:txBody>
      </p:sp>
    </p:spTree>
    <p:extLst>
      <p:ext uri="{BB962C8B-B14F-4D97-AF65-F5344CB8AC3E}">
        <p14:creationId xmlns:p14="http://schemas.microsoft.com/office/powerpoint/2010/main" val="1613128256"/>
      </p:ext>
    </p:extLst>
  </p:cSld>
  <p:clrMapOvr>
    <a:masterClrMapping/>
  </p:clrMapOvr>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Angles">
  <a:themeElements>
    <a:clrScheme name="Angles">
      <a:dk1>
        <a:srgbClr val="000000"/>
      </a:dk1>
      <a:lt1>
        <a:srgbClr val="FFFFFF"/>
      </a:lt1>
      <a:dk2>
        <a:srgbClr val="434342"/>
      </a:dk2>
      <a:lt2>
        <a:srgbClr val="CDD7D9"/>
      </a:lt2>
      <a:accent1>
        <a:srgbClr val="797B7E"/>
      </a:accent1>
      <a:accent2>
        <a:srgbClr val="F96A1B"/>
      </a:accent2>
      <a:accent3>
        <a:srgbClr val="08A1D9"/>
      </a:accent3>
      <a:accent4>
        <a:srgbClr val="7C984A"/>
      </a:accent4>
      <a:accent5>
        <a:srgbClr val="C2AD8D"/>
      </a:accent5>
      <a:accent6>
        <a:srgbClr val="506E94"/>
      </a:accent6>
      <a:hlink>
        <a:srgbClr val="5F5F5F"/>
      </a:hlink>
      <a:folHlink>
        <a:srgbClr val="969696"/>
      </a:folHlink>
    </a:clrScheme>
    <a:fontScheme name="Angles">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华文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blipFill rotWithShape="1">
          <a:blip xmlns:r="http://schemas.openxmlformats.org/officeDocument/2006/relationships" r:embed="rId1">
            <a:duotone>
              <a:schemeClr val="phClr">
                <a:tint val="90000"/>
                <a:shade val="85000"/>
              </a:schemeClr>
              <a:schemeClr val="phClr">
                <a:tint val="95000"/>
                <a:shade val="99000"/>
              </a:schemeClr>
            </a:duotone>
          </a:blip>
          <a:tile tx="0" ty="0" sx="100000" sy="100000" flip="none" algn="tl"/>
        </a:blipFill>
        <a:blipFill rotWithShape="1">
          <a:blip xmlns:r="http://schemas.openxmlformats.org/officeDocument/2006/relationships" r:embed="rId2">
            <a:duotone>
              <a:schemeClr val="phClr">
                <a:tint val="93000"/>
                <a:shade val="85000"/>
              </a:schemeClr>
              <a:schemeClr val="phClr">
                <a:tint val="96000"/>
                <a:shade val="99000"/>
              </a:schemeClr>
            </a:duotone>
          </a:blip>
          <a:tile tx="0" ty="0" sx="90000" sy="9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Angles.thmx</Template>
  <TotalTime>10694</TotalTime>
  <Words>1158</Words>
  <Application>Microsoft Macintosh PowerPoint</Application>
  <PresentationFormat>On-screen Show (4:3)</PresentationFormat>
  <Paragraphs>102</Paragraphs>
  <Slides>31</Slides>
  <Notes>2</Notes>
  <HiddenSlides>0</HiddenSlides>
  <MMClips>1</MMClips>
  <ScaleCrop>false</ScaleCrop>
  <HeadingPairs>
    <vt:vector size="4" baseType="variant">
      <vt:variant>
        <vt:lpstr>Theme</vt:lpstr>
      </vt:variant>
      <vt:variant>
        <vt:i4>1</vt:i4>
      </vt:variant>
      <vt:variant>
        <vt:lpstr>Slide Titles</vt:lpstr>
      </vt:variant>
      <vt:variant>
        <vt:i4>31</vt:i4>
      </vt:variant>
    </vt:vector>
  </HeadingPairs>
  <TitlesOfParts>
    <vt:vector size="32" baseType="lpstr">
      <vt:lpstr>Angles</vt:lpstr>
      <vt:lpstr>Year 4-6  Literacy PRO Reading Program</vt:lpstr>
      <vt:lpstr>LITERACY PRO Reading Program</vt:lpstr>
      <vt:lpstr>PowerPoint Presentation</vt:lpstr>
      <vt:lpstr>OTHER BENEFITS</vt:lpstr>
      <vt:lpstr>PowerPoint Presentation</vt:lpstr>
      <vt:lpstr>PowerPoint Presentation</vt:lpstr>
      <vt:lpstr>PowerPoint Presentation</vt:lpstr>
      <vt:lpstr>PowerPoint Presentation</vt:lpstr>
      <vt:lpstr>WHAT IS A LEXILE?</vt:lpstr>
      <vt:lpstr>READERS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WAYS TO SUPPORT A READER</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Year 4-6  Lexile Reading Program</dc:title>
  <dc:creator>Glasshouse Country Christian College</dc:creator>
  <cp:lastModifiedBy>Glasshouse Country Christian College</cp:lastModifiedBy>
  <cp:revision>49</cp:revision>
  <cp:lastPrinted>2014-06-20T03:08:10Z</cp:lastPrinted>
  <dcterms:created xsi:type="dcterms:W3CDTF">2014-06-17T03:57:14Z</dcterms:created>
  <dcterms:modified xsi:type="dcterms:W3CDTF">2015-03-08T09:49:47Z</dcterms:modified>
</cp:coreProperties>
</file>